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332" r:id="rId2"/>
    <p:sldId id="309" r:id="rId3"/>
    <p:sldId id="352" r:id="rId4"/>
    <p:sldId id="346" r:id="rId5"/>
    <p:sldId id="359" r:id="rId6"/>
    <p:sldId id="314" r:id="rId7"/>
    <p:sldId id="338" r:id="rId8"/>
    <p:sldId id="355" r:id="rId9"/>
    <p:sldId id="349" r:id="rId10"/>
    <p:sldId id="350" r:id="rId11"/>
    <p:sldId id="360" r:id="rId12"/>
    <p:sldId id="344" r:id="rId13"/>
    <p:sldId id="348" r:id="rId14"/>
    <p:sldId id="334" r:id="rId15"/>
    <p:sldId id="356" r:id="rId16"/>
    <p:sldId id="357" r:id="rId17"/>
    <p:sldId id="353" r:id="rId18"/>
    <p:sldId id="354" r:id="rId19"/>
    <p:sldId id="337" r:id="rId20"/>
    <p:sldId id="361" r:id="rId21"/>
    <p:sldId id="279" r:id="rId22"/>
    <p:sldId id="358" r:id="rId23"/>
    <p:sldId id="328" r:id="rId24"/>
    <p:sldId id="336" r:id="rId25"/>
    <p:sldId id="362" r:id="rId26"/>
    <p:sldId id="363" r:id="rId27"/>
    <p:sldId id="316" r:id="rId28"/>
    <p:sldId id="333" r:id="rId29"/>
    <p:sldId id="331" r:id="rId30"/>
    <p:sldId id="312" r:id="rId31"/>
    <p:sldId id="321" r:id="rId32"/>
    <p:sldId id="297"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许移庆" initials="许移庆" lastIdx="9" clrIdx="0">
    <p:extLst>
      <p:ext uri="{19B8F6BF-5375-455C-9EA6-DF929625EA0E}">
        <p15:presenceInfo xmlns:p15="http://schemas.microsoft.com/office/powerpoint/2012/main" userId="S-1-5-21-3457073295-126755266-1417522348-96585" providerId="AD"/>
      </p:ext>
    </p:extLst>
  </p:cmAuthor>
  <p:cmAuthor id="2" name="程长胜" initials="程长胜" lastIdx="1" clrIdx="1">
    <p:extLst>
      <p:ext uri="{19B8F6BF-5375-455C-9EA6-DF929625EA0E}">
        <p15:presenceInfo xmlns:p15="http://schemas.microsoft.com/office/powerpoint/2012/main" userId="S-1-5-21-3457073295-126755266-1417522348-14593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57171"/>
    <a:srgbClr val="00B0F0"/>
    <a:srgbClr val="3A82BB"/>
    <a:srgbClr val="0093CA"/>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33" autoAdjust="0"/>
    <p:restoredTop sz="89003" autoAdjust="0"/>
  </p:normalViewPr>
  <p:slideViewPr>
    <p:cSldViewPr snapToGrid="0" snapToObjects="1">
      <p:cViewPr varScale="1">
        <p:scale>
          <a:sx n="63" d="100"/>
          <a:sy n="63" d="100"/>
        </p:scale>
        <p:origin x="45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76905A-AE71-434F-9C26-E9F0BB91BD9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6C105E68-D98E-493F-B1AF-0D1178086082}">
      <dgm:prSet phldrT="[文本]"/>
      <dgm:spPr/>
      <dgm:t>
        <a:bodyPr/>
        <a:lstStyle/>
        <a:p>
          <a:r>
            <a:rPr lang="zh-CN" altLang="en-US" dirty="0" smtClean="0"/>
            <a:t>电气</a:t>
          </a:r>
          <a:r>
            <a:rPr lang="en-US" altLang="zh-CN" dirty="0" smtClean="0"/>
            <a:t>COE</a:t>
          </a:r>
          <a:r>
            <a:rPr lang="zh-CN" altLang="en-US" dirty="0" smtClean="0"/>
            <a:t>数字化转型</a:t>
          </a:r>
          <a:endParaRPr lang="en-US" altLang="zh-CN" dirty="0" smtClean="0"/>
        </a:p>
        <a:p>
          <a:r>
            <a:rPr lang="zh-CN" altLang="en-US" dirty="0" smtClean="0"/>
            <a:t>一期工作</a:t>
          </a:r>
          <a:endParaRPr lang="zh-CN" altLang="en-US" dirty="0"/>
        </a:p>
      </dgm:t>
    </dgm:pt>
    <dgm:pt modelId="{98630446-55C0-4FC9-B16F-572D7AC31E8D}" type="parTrans" cxnId="{86684B7F-DF10-4A8E-8F93-51B6D37FB7A5}">
      <dgm:prSet/>
      <dgm:spPr/>
      <dgm:t>
        <a:bodyPr/>
        <a:lstStyle/>
        <a:p>
          <a:endParaRPr lang="zh-CN" altLang="en-US"/>
        </a:p>
      </dgm:t>
    </dgm:pt>
    <dgm:pt modelId="{31C2797A-79D3-4E78-AEE3-F369ACF54F93}" type="sibTrans" cxnId="{86684B7F-DF10-4A8E-8F93-51B6D37FB7A5}">
      <dgm:prSet/>
      <dgm:spPr/>
      <dgm:t>
        <a:bodyPr/>
        <a:lstStyle/>
        <a:p>
          <a:endParaRPr lang="zh-CN" altLang="en-US"/>
        </a:p>
      </dgm:t>
    </dgm:pt>
    <dgm:pt modelId="{4ABFC649-C016-453F-9E13-D9DF108CB581}">
      <dgm:prSet phldrT="[文本]"/>
      <dgm:spPr/>
      <dgm:t>
        <a:bodyPr/>
        <a:lstStyle/>
        <a:p>
          <a:r>
            <a:rPr lang="zh-CN" altLang="en-US" dirty="0"/>
            <a:t>数字化设计辅助</a:t>
          </a:r>
        </a:p>
      </dgm:t>
    </dgm:pt>
    <dgm:pt modelId="{A1756877-1E12-44EF-A656-068C84FB348C}" type="parTrans" cxnId="{4ACB124E-459F-437B-8ED3-D0D0F09AA374}">
      <dgm:prSet/>
      <dgm:spPr/>
      <dgm:t>
        <a:bodyPr/>
        <a:lstStyle/>
        <a:p>
          <a:endParaRPr lang="zh-CN" altLang="en-US"/>
        </a:p>
      </dgm:t>
    </dgm:pt>
    <dgm:pt modelId="{05C2C076-6FD5-4593-A8D1-FCBA6BB8087A}" type="sibTrans" cxnId="{4ACB124E-459F-437B-8ED3-D0D0F09AA374}">
      <dgm:prSet/>
      <dgm:spPr/>
      <dgm:t>
        <a:bodyPr/>
        <a:lstStyle/>
        <a:p>
          <a:endParaRPr lang="zh-CN" altLang="en-US"/>
        </a:p>
      </dgm:t>
    </dgm:pt>
    <dgm:pt modelId="{27C86FCA-D6FB-4308-902A-9AD19E71F024}">
      <dgm:prSet phldrT="[文本]"/>
      <dgm:spPr/>
      <dgm:t>
        <a:bodyPr/>
        <a:lstStyle/>
        <a:p>
          <a:r>
            <a:rPr kumimoji="0" lang="zh-CN" altLang="en-US"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子部件数字化选型工具</a:t>
          </a:r>
          <a:endParaRPr lang="zh-CN" altLang="en-US" dirty="0">
            <a:solidFill>
              <a:schemeClr val="bg1"/>
            </a:solidFill>
          </a:endParaRPr>
        </a:p>
      </dgm:t>
    </dgm:pt>
    <dgm:pt modelId="{64B66454-C92C-4989-B074-8194CBA6C050}" type="parTrans" cxnId="{25CA19D4-DCCB-4190-85D3-179FC677DBB5}">
      <dgm:prSet/>
      <dgm:spPr/>
      <dgm:t>
        <a:bodyPr/>
        <a:lstStyle/>
        <a:p>
          <a:endParaRPr lang="zh-CN" altLang="en-US"/>
        </a:p>
      </dgm:t>
    </dgm:pt>
    <dgm:pt modelId="{6D727B16-20D4-4524-A9F4-AA4CE2B3B730}" type="sibTrans" cxnId="{25CA19D4-DCCB-4190-85D3-179FC677DBB5}">
      <dgm:prSet/>
      <dgm:spPr/>
      <dgm:t>
        <a:bodyPr/>
        <a:lstStyle/>
        <a:p>
          <a:endParaRPr lang="zh-CN" altLang="en-US"/>
        </a:p>
      </dgm:t>
    </dgm:pt>
    <dgm:pt modelId="{05D8E0E4-593C-4DE3-8F41-1939E4E7E51C}">
      <dgm:prSet phldrT="[文本]"/>
      <dgm:spPr/>
      <dgm:t>
        <a:bodyPr/>
        <a:lstStyle/>
        <a:p>
          <a:r>
            <a:rPr kumimoji="0" lang="zh-CN" altLang="en-US"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数字化运行边界</a:t>
          </a:r>
          <a:r>
            <a:rPr kumimoji="0" lang="zh-CN" altLang="en-US"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Arial" pitchFamily="34" charset="0"/>
            </a:rPr>
            <a:t>计算与设计优化工具</a:t>
          </a:r>
          <a:endParaRPr lang="zh-CN" altLang="en-US" dirty="0">
            <a:solidFill>
              <a:schemeClr val="bg1"/>
            </a:solidFill>
          </a:endParaRPr>
        </a:p>
      </dgm:t>
    </dgm:pt>
    <dgm:pt modelId="{A3B96F1C-A02F-4F00-8094-6C701316FEA0}" type="parTrans" cxnId="{A5DCA3EC-D387-4331-8DF7-0993E6365E2B}">
      <dgm:prSet/>
      <dgm:spPr/>
      <dgm:t>
        <a:bodyPr/>
        <a:lstStyle/>
        <a:p>
          <a:endParaRPr lang="zh-CN" altLang="en-US"/>
        </a:p>
      </dgm:t>
    </dgm:pt>
    <dgm:pt modelId="{38829AC4-0E3E-46E2-A8CA-D8B844E9D701}" type="sibTrans" cxnId="{A5DCA3EC-D387-4331-8DF7-0993E6365E2B}">
      <dgm:prSet/>
      <dgm:spPr/>
      <dgm:t>
        <a:bodyPr/>
        <a:lstStyle/>
        <a:p>
          <a:endParaRPr lang="zh-CN" altLang="en-US"/>
        </a:p>
      </dgm:t>
    </dgm:pt>
    <dgm:pt modelId="{88673D4D-DADD-493C-A62D-F27D5E0FD9CD}">
      <dgm:prSet phldrT="[文本]"/>
      <dgm:spPr/>
      <dgm:t>
        <a:bodyPr/>
        <a:lstStyle/>
        <a:p>
          <a:r>
            <a:rPr lang="zh-CN" altLang="en-US" dirty="0"/>
            <a:t>数字化测试平台</a:t>
          </a:r>
        </a:p>
      </dgm:t>
    </dgm:pt>
    <dgm:pt modelId="{7A5D1432-A8EF-4DA0-A76C-15EDA6E93639}" type="parTrans" cxnId="{45795C3B-F1F4-404D-9C41-1355EB96FED8}">
      <dgm:prSet/>
      <dgm:spPr/>
      <dgm:t>
        <a:bodyPr/>
        <a:lstStyle/>
        <a:p>
          <a:endParaRPr lang="zh-CN" altLang="en-US"/>
        </a:p>
      </dgm:t>
    </dgm:pt>
    <dgm:pt modelId="{0929C1FC-DBF4-43F0-9948-594164BF031E}" type="sibTrans" cxnId="{45795C3B-F1F4-404D-9C41-1355EB96FED8}">
      <dgm:prSet/>
      <dgm:spPr/>
      <dgm:t>
        <a:bodyPr/>
        <a:lstStyle/>
        <a:p>
          <a:endParaRPr lang="zh-CN" altLang="en-US"/>
        </a:p>
      </dgm:t>
    </dgm:pt>
    <dgm:pt modelId="{4DE9938E-1677-426B-9AFB-DEC9168CA6D6}">
      <dgm:prSet phldrT="[文本]"/>
      <dgm:spPr/>
      <dgm:t>
        <a:bodyPr/>
        <a:lstStyle/>
        <a:p>
          <a:r>
            <a:rPr lang="en-US" altLang="zh-CN" dirty="0"/>
            <a:t>HIL</a:t>
          </a:r>
          <a:r>
            <a:rPr lang="zh-CN" altLang="en-US" dirty="0"/>
            <a:t>测试平台（服务自研）</a:t>
          </a:r>
        </a:p>
      </dgm:t>
    </dgm:pt>
    <dgm:pt modelId="{1F227A9C-D8EA-4427-831A-8552B8A5D996}" type="parTrans" cxnId="{511C548A-6DAE-4609-B411-B3B9BBA975F8}">
      <dgm:prSet/>
      <dgm:spPr/>
      <dgm:t>
        <a:bodyPr/>
        <a:lstStyle/>
        <a:p>
          <a:endParaRPr lang="zh-CN" altLang="en-US"/>
        </a:p>
      </dgm:t>
    </dgm:pt>
    <dgm:pt modelId="{634F07EA-F15E-4ED9-921D-BD6DBCC9DADE}" type="sibTrans" cxnId="{511C548A-6DAE-4609-B411-B3B9BBA975F8}">
      <dgm:prSet/>
      <dgm:spPr/>
      <dgm:t>
        <a:bodyPr/>
        <a:lstStyle/>
        <a:p>
          <a:endParaRPr lang="zh-CN" altLang="en-US"/>
        </a:p>
      </dgm:t>
    </dgm:pt>
    <dgm:pt modelId="{F7FF8758-6367-401B-BBD0-E7759211BAD8}">
      <dgm:prSet/>
      <dgm:spPr/>
      <dgm:t>
        <a:bodyPr/>
        <a:lstStyle/>
        <a:p>
          <a:r>
            <a:rPr lang="zh-CN" altLang="en-US" dirty="0"/>
            <a:t>联调</a:t>
          </a:r>
          <a:r>
            <a:rPr lang="zh-CN" altLang="en-US" dirty="0" smtClean="0"/>
            <a:t>测试数据分析平台</a:t>
          </a:r>
          <a:endParaRPr lang="zh-CN" altLang="en-US" dirty="0"/>
        </a:p>
      </dgm:t>
    </dgm:pt>
    <dgm:pt modelId="{85403136-D098-40E2-B0BD-A362E1920CD0}" type="parTrans" cxnId="{F66EC4DC-84D9-4783-B055-47EB7C661258}">
      <dgm:prSet/>
      <dgm:spPr/>
      <dgm:t>
        <a:bodyPr/>
        <a:lstStyle/>
        <a:p>
          <a:endParaRPr lang="zh-CN" altLang="en-US"/>
        </a:p>
      </dgm:t>
    </dgm:pt>
    <dgm:pt modelId="{8115CAC6-EE49-4EC7-BD93-4253FB2E46A0}" type="sibTrans" cxnId="{F66EC4DC-84D9-4783-B055-47EB7C661258}">
      <dgm:prSet/>
      <dgm:spPr/>
      <dgm:t>
        <a:bodyPr/>
        <a:lstStyle/>
        <a:p>
          <a:endParaRPr lang="zh-CN" altLang="en-US"/>
        </a:p>
      </dgm:t>
    </dgm:pt>
    <dgm:pt modelId="{CFAC23B7-B475-4390-B42D-DB3DBD959472}">
      <dgm:prSet phldrT="[文本]"/>
      <dgm:spPr/>
      <dgm:t>
        <a:bodyPr/>
        <a:lstStyle/>
        <a:p>
          <a:r>
            <a:rPr lang="zh-CN" altLang="en-US" dirty="0" smtClean="0"/>
            <a:t>数字化文档图纸管理平台</a:t>
          </a:r>
          <a:endParaRPr lang="zh-CN" altLang="en-US" dirty="0"/>
        </a:p>
      </dgm:t>
    </dgm:pt>
    <dgm:pt modelId="{9CEEC5D0-3897-4F96-A10B-E5EE79897214}" type="parTrans" cxnId="{7E2A6C03-CC55-47C6-ABA0-60FF00B5A5F9}">
      <dgm:prSet/>
      <dgm:spPr/>
      <dgm:t>
        <a:bodyPr/>
        <a:lstStyle/>
        <a:p>
          <a:endParaRPr lang="zh-CN" altLang="en-US"/>
        </a:p>
      </dgm:t>
    </dgm:pt>
    <dgm:pt modelId="{D72E70B3-345B-4022-B479-5B16ED757F81}" type="sibTrans" cxnId="{7E2A6C03-CC55-47C6-ABA0-60FF00B5A5F9}">
      <dgm:prSet/>
      <dgm:spPr/>
      <dgm:t>
        <a:bodyPr/>
        <a:lstStyle/>
        <a:p>
          <a:endParaRPr lang="zh-CN" altLang="en-US"/>
        </a:p>
      </dgm:t>
    </dgm:pt>
    <dgm:pt modelId="{CB09053C-A6EA-4B6F-9A56-CA0A9E2B5EBF}">
      <dgm:prSet phldrT="[文本]"/>
      <dgm:spPr/>
      <dgm:t>
        <a:bodyPr/>
        <a:lstStyle/>
        <a:p>
          <a:r>
            <a:rPr lang="zh-CN" altLang="en-US" dirty="0" smtClean="0"/>
            <a:t>电气接口图纸模块化</a:t>
          </a:r>
          <a:endParaRPr lang="zh-CN" altLang="en-US" dirty="0"/>
        </a:p>
      </dgm:t>
    </dgm:pt>
    <dgm:pt modelId="{A0ED7031-CCC7-4820-BA7A-B906F17576DE}" type="sibTrans" cxnId="{45F80A17-00A3-46C5-A7FF-1BE5FB347102}">
      <dgm:prSet/>
      <dgm:spPr/>
      <dgm:t>
        <a:bodyPr/>
        <a:lstStyle/>
        <a:p>
          <a:endParaRPr lang="zh-CN" altLang="en-US"/>
        </a:p>
      </dgm:t>
    </dgm:pt>
    <dgm:pt modelId="{B6019425-193E-410F-9E6C-60DF2C5CD507}" type="parTrans" cxnId="{45F80A17-00A3-46C5-A7FF-1BE5FB347102}">
      <dgm:prSet/>
      <dgm:spPr/>
      <dgm:t>
        <a:bodyPr/>
        <a:lstStyle/>
        <a:p>
          <a:endParaRPr lang="zh-CN" altLang="en-US"/>
        </a:p>
      </dgm:t>
    </dgm:pt>
    <dgm:pt modelId="{BCDB7128-97F7-478E-81E6-1795E853FF44}">
      <dgm:prSet phldrT="[文本]"/>
      <dgm:spPr/>
      <dgm:t>
        <a:bodyPr/>
        <a:lstStyle/>
        <a:p>
          <a:r>
            <a:rPr lang="zh-CN" altLang="en-US" dirty="0" smtClean="0"/>
            <a:t>文档物料协同管理平台搭建</a:t>
          </a:r>
          <a:endParaRPr lang="zh-CN" altLang="en-US" dirty="0"/>
        </a:p>
      </dgm:t>
    </dgm:pt>
    <dgm:pt modelId="{CFE344CC-F52C-4FAC-8D49-2E856176E89B}" type="parTrans" cxnId="{93F045EB-544C-4FF1-975B-CD410F64866F}">
      <dgm:prSet/>
      <dgm:spPr/>
      <dgm:t>
        <a:bodyPr/>
        <a:lstStyle/>
        <a:p>
          <a:endParaRPr lang="zh-CN" altLang="en-US"/>
        </a:p>
      </dgm:t>
    </dgm:pt>
    <dgm:pt modelId="{2345E5FB-D131-4650-9860-0BCD1265C4EB}" type="sibTrans" cxnId="{93F045EB-544C-4FF1-975B-CD410F64866F}">
      <dgm:prSet/>
      <dgm:spPr/>
      <dgm:t>
        <a:bodyPr/>
        <a:lstStyle/>
        <a:p>
          <a:endParaRPr lang="zh-CN" altLang="en-US"/>
        </a:p>
      </dgm:t>
    </dgm:pt>
    <dgm:pt modelId="{78530898-64E4-4E59-A098-C54F5E42B62C}">
      <dgm:prSet phldrT="[文本]"/>
      <dgm:spPr/>
      <dgm:t>
        <a:bodyPr/>
        <a:lstStyle/>
        <a:p>
          <a:r>
            <a:rPr lang="zh-CN" altLang="en-US" dirty="0" smtClean="0"/>
            <a:t>发电机数字化设计优化工具</a:t>
          </a:r>
          <a:endParaRPr lang="zh-CN" altLang="en-US" dirty="0"/>
        </a:p>
      </dgm:t>
    </dgm:pt>
    <dgm:pt modelId="{AFFAE713-AAE1-4F38-9D55-6BB51CBBC5AB}" type="parTrans" cxnId="{ACA11EDD-8CDC-429C-B36E-5B20BE615384}">
      <dgm:prSet/>
      <dgm:spPr/>
      <dgm:t>
        <a:bodyPr/>
        <a:lstStyle/>
        <a:p>
          <a:endParaRPr lang="zh-CN" altLang="en-US"/>
        </a:p>
      </dgm:t>
    </dgm:pt>
    <dgm:pt modelId="{750D60B5-4C20-428B-A77E-90B928A2201C}" type="sibTrans" cxnId="{ACA11EDD-8CDC-429C-B36E-5B20BE615384}">
      <dgm:prSet/>
      <dgm:spPr/>
      <dgm:t>
        <a:bodyPr/>
        <a:lstStyle/>
        <a:p>
          <a:endParaRPr lang="zh-CN" altLang="en-US"/>
        </a:p>
      </dgm:t>
    </dgm:pt>
    <dgm:pt modelId="{64537038-2531-48D3-937A-CDD0079FA0C5}" type="pres">
      <dgm:prSet presAssocID="{8A76905A-AE71-434F-9C26-E9F0BB91BD98}" presName="diagram" presStyleCnt="0">
        <dgm:presLayoutVars>
          <dgm:chPref val="1"/>
          <dgm:dir/>
          <dgm:animOne val="branch"/>
          <dgm:animLvl val="lvl"/>
          <dgm:resizeHandles val="exact"/>
        </dgm:presLayoutVars>
      </dgm:prSet>
      <dgm:spPr/>
      <dgm:t>
        <a:bodyPr/>
        <a:lstStyle/>
        <a:p>
          <a:endParaRPr lang="zh-CN" altLang="en-US"/>
        </a:p>
      </dgm:t>
    </dgm:pt>
    <dgm:pt modelId="{185F079D-879D-4B6E-B7F6-01CAAB1F11E4}" type="pres">
      <dgm:prSet presAssocID="{6C105E68-D98E-493F-B1AF-0D1178086082}" presName="root1" presStyleCnt="0"/>
      <dgm:spPr/>
    </dgm:pt>
    <dgm:pt modelId="{02423192-446A-4A83-8E79-0604813067DA}" type="pres">
      <dgm:prSet presAssocID="{6C105E68-D98E-493F-B1AF-0D1178086082}" presName="LevelOneTextNode" presStyleLbl="node0" presStyleIdx="0" presStyleCnt="2" custScaleX="116621" custLinFactNeighborX="-97026" custLinFactNeighborY="722">
        <dgm:presLayoutVars>
          <dgm:chPref val="3"/>
        </dgm:presLayoutVars>
      </dgm:prSet>
      <dgm:spPr/>
      <dgm:t>
        <a:bodyPr/>
        <a:lstStyle/>
        <a:p>
          <a:endParaRPr lang="zh-CN" altLang="en-US"/>
        </a:p>
      </dgm:t>
    </dgm:pt>
    <dgm:pt modelId="{B5FA472A-FC67-4497-8669-C27DE2FA7458}" type="pres">
      <dgm:prSet presAssocID="{6C105E68-D98E-493F-B1AF-0D1178086082}" presName="level2hierChild" presStyleCnt="0"/>
      <dgm:spPr/>
    </dgm:pt>
    <dgm:pt modelId="{9B581473-3CAC-49D1-8259-E783BD92DF27}" type="pres">
      <dgm:prSet presAssocID="{A1756877-1E12-44EF-A656-068C84FB348C}" presName="conn2-1" presStyleLbl="parChTrans1D2" presStyleIdx="0" presStyleCnt="3"/>
      <dgm:spPr/>
      <dgm:t>
        <a:bodyPr/>
        <a:lstStyle/>
        <a:p>
          <a:endParaRPr lang="zh-CN" altLang="en-US"/>
        </a:p>
      </dgm:t>
    </dgm:pt>
    <dgm:pt modelId="{CC83D9AB-6627-41AA-A189-78D4BAF41493}" type="pres">
      <dgm:prSet presAssocID="{A1756877-1E12-44EF-A656-068C84FB348C}" presName="connTx" presStyleLbl="parChTrans1D2" presStyleIdx="0" presStyleCnt="3"/>
      <dgm:spPr/>
      <dgm:t>
        <a:bodyPr/>
        <a:lstStyle/>
        <a:p>
          <a:endParaRPr lang="zh-CN" altLang="en-US"/>
        </a:p>
      </dgm:t>
    </dgm:pt>
    <dgm:pt modelId="{9A541849-E74E-4304-8DB8-0011772DE25E}" type="pres">
      <dgm:prSet presAssocID="{4ABFC649-C016-453F-9E13-D9DF108CB581}" presName="root2" presStyleCnt="0"/>
      <dgm:spPr/>
    </dgm:pt>
    <dgm:pt modelId="{F9B994C0-4F23-48C7-B30C-985C255AAC38}" type="pres">
      <dgm:prSet presAssocID="{4ABFC649-C016-453F-9E13-D9DF108CB581}" presName="LevelTwoTextNode" presStyleLbl="node2" presStyleIdx="0" presStyleCnt="3" custLinFactNeighborX="-87019" custLinFactNeighborY="-454">
        <dgm:presLayoutVars>
          <dgm:chPref val="3"/>
        </dgm:presLayoutVars>
      </dgm:prSet>
      <dgm:spPr/>
      <dgm:t>
        <a:bodyPr/>
        <a:lstStyle/>
        <a:p>
          <a:endParaRPr lang="zh-CN" altLang="en-US"/>
        </a:p>
      </dgm:t>
    </dgm:pt>
    <dgm:pt modelId="{DC32C274-9C94-4D42-9E4E-56D5E9EBC619}" type="pres">
      <dgm:prSet presAssocID="{4ABFC649-C016-453F-9E13-D9DF108CB581}" presName="level3hierChild" presStyleCnt="0"/>
      <dgm:spPr/>
    </dgm:pt>
    <dgm:pt modelId="{4C8B6689-CC5E-433A-B364-83D75AA0EDBA}" type="pres">
      <dgm:prSet presAssocID="{64B66454-C92C-4989-B074-8194CBA6C050}" presName="conn2-1" presStyleLbl="parChTrans1D3" presStyleIdx="0" presStyleCnt="6"/>
      <dgm:spPr/>
      <dgm:t>
        <a:bodyPr/>
        <a:lstStyle/>
        <a:p>
          <a:endParaRPr lang="zh-CN" altLang="en-US"/>
        </a:p>
      </dgm:t>
    </dgm:pt>
    <dgm:pt modelId="{9C2FE698-28F4-4ECD-A578-548F07EA7F73}" type="pres">
      <dgm:prSet presAssocID="{64B66454-C92C-4989-B074-8194CBA6C050}" presName="connTx" presStyleLbl="parChTrans1D3" presStyleIdx="0" presStyleCnt="6"/>
      <dgm:spPr/>
      <dgm:t>
        <a:bodyPr/>
        <a:lstStyle/>
        <a:p>
          <a:endParaRPr lang="zh-CN" altLang="en-US"/>
        </a:p>
      </dgm:t>
    </dgm:pt>
    <dgm:pt modelId="{536F1598-07AF-4DB8-8C72-2F6BA5BEBD80}" type="pres">
      <dgm:prSet presAssocID="{27C86FCA-D6FB-4308-902A-9AD19E71F024}" presName="root2" presStyleCnt="0"/>
      <dgm:spPr/>
    </dgm:pt>
    <dgm:pt modelId="{6475A816-26AF-4A3D-8315-DF125088CFCF}" type="pres">
      <dgm:prSet presAssocID="{27C86FCA-D6FB-4308-902A-9AD19E71F024}" presName="LevelTwoTextNode" presStyleLbl="node3" presStyleIdx="0" presStyleCnt="6" custLinFactNeighborX="-87019" custLinFactNeighborY="-454">
        <dgm:presLayoutVars>
          <dgm:chPref val="3"/>
        </dgm:presLayoutVars>
      </dgm:prSet>
      <dgm:spPr/>
      <dgm:t>
        <a:bodyPr/>
        <a:lstStyle/>
        <a:p>
          <a:endParaRPr lang="zh-CN" altLang="en-US"/>
        </a:p>
      </dgm:t>
    </dgm:pt>
    <dgm:pt modelId="{8C1A58BC-7F6B-4040-AFDC-3D76ED21732A}" type="pres">
      <dgm:prSet presAssocID="{27C86FCA-D6FB-4308-902A-9AD19E71F024}" presName="level3hierChild" presStyleCnt="0"/>
      <dgm:spPr/>
    </dgm:pt>
    <dgm:pt modelId="{23AB8F67-528B-4EA9-9E86-358E1608DCB7}" type="pres">
      <dgm:prSet presAssocID="{A3B96F1C-A02F-4F00-8094-6C701316FEA0}" presName="conn2-1" presStyleLbl="parChTrans1D3" presStyleIdx="1" presStyleCnt="6"/>
      <dgm:spPr/>
      <dgm:t>
        <a:bodyPr/>
        <a:lstStyle/>
        <a:p>
          <a:endParaRPr lang="zh-CN" altLang="en-US"/>
        </a:p>
      </dgm:t>
    </dgm:pt>
    <dgm:pt modelId="{BCEADD04-5F26-4B3A-A520-E6B6243A76FE}" type="pres">
      <dgm:prSet presAssocID="{A3B96F1C-A02F-4F00-8094-6C701316FEA0}" presName="connTx" presStyleLbl="parChTrans1D3" presStyleIdx="1" presStyleCnt="6"/>
      <dgm:spPr/>
      <dgm:t>
        <a:bodyPr/>
        <a:lstStyle/>
        <a:p>
          <a:endParaRPr lang="zh-CN" altLang="en-US"/>
        </a:p>
      </dgm:t>
    </dgm:pt>
    <dgm:pt modelId="{55E23E5C-E881-4147-B3D6-9D9F4427EF6F}" type="pres">
      <dgm:prSet presAssocID="{05D8E0E4-593C-4DE3-8F41-1939E4E7E51C}" presName="root2" presStyleCnt="0"/>
      <dgm:spPr/>
    </dgm:pt>
    <dgm:pt modelId="{E58CED3A-C03A-4CF9-990C-91BECD011EC9}" type="pres">
      <dgm:prSet presAssocID="{05D8E0E4-593C-4DE3-8F41-1939E4E7E51C}" presName="LevelTwoTextNode" presStyleLbl="node3" presStyleIdx="1" presStyleCnt="6" custLinFactNeighborX="-87019" custLinFactNeighborY="-454">
        <dgm:presLayoutVars>
          <dgm:chPref val="3"/>
        </dgm:presLayoutVars>
      </dgm:prSet>
      <dgm:spPr/>
      <dgm:t>
        <a:bodyPr/>
        <a:lstStyle/>
        <a:p>
          <a:endParaRPr lang="zh-CN" altLang="en-US"/>
        </a:p>
      </dgm:t>
    </dgm:pt>
    <dgm:pt modelId="{B465CD20-9EEA-4DFE-846C-39F2AE196F80}" type="pres">
      <dgm:prSet presAssocID="{05D8E0E4-593C-4DE3-8F41-1939E4E7E51C}" presName="level3hierChild" presStyleCnt="0"/>
      <dgm:spPr/>
    </dgm:pt>
    <dgm:pt modelId="{C4B4EAB4-DA70-4B78-88F1-B29DDDFF0B29}" type="pres">
      <dgm:prSet presAssocID="{7A5D1432-A8EF-4DA0-A76C-15EDA6E93639}" presName="conn2-1" presStyleLbl="parChTrans1D2" presStyleIdx="1" presStyleCnt="3"/>
      <dgm:spPr/>
      <dgm:t>
        <a:bodyPr/>
        <a:lstStyle/>
        <a:p>
          <a:endParaRPr lang="zh-CN" altLang="en-US"/>
        </a:p>
      </dgm:t>
    </dgm:pt>
    <dgm:pt modelId="{03614FFC-2598-485F-A1DA-53574139A719}" type="pres">
      <dgm:prSet presAssocID="{7A5D1432-A8EF-4DA0-A76C-15EDA6E93639}" presName="connTx" presStyleLbl="parChTrans1D2" presStyleIdx="1" presStyleCnt="3"/>
      <dgm:spPr/>
      <dgm:t>
        <a:bodyPr/>
        <a:lstStyle/>
        <a:p>
          <a:endParaRPr lang="zh-CN" altLang="en-US"/>
        </a:p>
      </dgm:t>
    </dgm:pt>
    <dgm:pt modelId="{085B5BD0-6C0A-49D5-BFA8-925C837B83C3}" type="pres">
      <dgm:prSet presAssocID="{88673D4D-DADD-493C-A62D-F27D5E0FD9CD}" presName="root2" presStyleCnt="0"/>
      <dgm:spPr/>
    </dgm:pt>
    <dgm:pt modelId="{510EE166-0149-4EDB-806D-75369F2CEA4F}" type="pres">
      <dgm:prSet presAssocID="{88673D4D-DADD-493C-A62D-F27D5E0FD9CD}" presName="LevelTwoTextNode" presStyleLbl="node2" presStyleIdx="1" presStyleCnt="3" custLinFactNeighborX="-87019" custLinFactNeighborY="-454">
        <dgm:presLayoutVars>
          <dgm:chPref val="3"/>
        </dgm:presLayoutVars>
      </dgm:prSet>
      <dgm:spPr/>
      <dgm:t>
        <a:bodyPr/>
        <a:lstStyle/>
        <a:p>
          <a:endParaRPr lang="zh-CN" altLang="en-US"/>
        </a:p>
      </dgm:t>
    </dgm:pt>
    <dgm:pt modelId="{7095F43A-C344-4B44-8F21-E8A6F12E9A69}" type="pres">
      <dgm:prSet presAssocID="{88673D4D-DADD-493C-A62D-F27D5E0FD9CD}" presName="level3hierChild" presStyleCnt="0"/>
      <dgm:spPr/>
    </dgm:pt>
    <dgm:pt modelId="{AEEA55F4-D1C8-4152-B1FE-E7A12CB022F6}" type="pres">
      <dgm:prSet presAssocID="{1F227A9C-D8EA-4427-831A-8552B8A5D996}" presName="conn2-1" presStyleLbl="parChTrans1D3" presStyleIdx="2" presStyleCnt="6"/>
      <dgm:spPr/>
      <dgm:t>
        <a:bodyPr/>
        <a:lstStyle/>
        <a:p>
          <a:endParaRPr lang="zh-CN" altLang="en-US"/>
        </a:p>
      </dgm:t>
    </dgm:pt>
    <dgm:pt modelId="{F80C642C-337A-4714-A08D-003DEDA40888}" type="pres">
      <dgm:prSet presAssocID="{1F227A9C-D8EA-4427-831A-8552B8A5D996}" presName="connTx" presStyleLbl="parChTrans1D3" presStyleIdx="2" presStyleCnt="6"/>
      <dgm:spPr/>
      <dgm:t>
        <a:bodyPr/>
        <a:lstStyle/>
        <a:p>
          <a:endParaRPr lang="zh-CN" altLang="en-US"/>
        </a:p>
      </dgm:t>
    </dgm:pt>
    <dgm:pt modelId="{1DBF2695-3755-4B9C-9C4D-826707EA6FCB}" type="pres">
      <dgm:prSet presAssocID="{4DE9938E-1677-426B-9AFB-DEC9168CA6D6}" presName="root2" presStyleCnt="0"/>
      <dgm:spPr/>
    </dgm:pt>
    <dgm:pt modelId="{4F81AC8B-54B5-4C0A-987E-6009F52C4FB5}" type="pres">
      <dgm:prSet presAssocID="{4DE9938E-1677-426B-9AFB-DEC9168CA6D6}" presName="LevelTwoTextNode" presStyleLbl="node3" presStyleIdx="2" presStyleCnt="6" custLinFactNeighborX="-87019" custLinFactNeighborY="-454">
        <dgm:presLayoutVars>
          <dgm:chPref val="3"/>
        </dgm:presLayoutVars>
      </dgm:prSet>
      <dgm:spPr/>
      <dgm:t>
        <a:bodyPr/>
        <a:lstStyle/>
        <a:p>
          <a:endParaRPr lang="zh-CN" altLang="en-US"/>
        </a:p>
      </dgm:t>
    </dgm:pt>
    <dgm:pt modelId="{CB0404C2-A5DA-4EDF-BE72-88B553324D4B}" type="pres">
      <dgm:prSet presAssocID="{4DE9938E-1677-426B-9AFB-DEC9168CA6D6}" presName="level3hierChild" presStyleCnt="0"/>
      <dgm:spPr/>
    </dgm:pt>
    <dgm:pt modelId="{B16D3982-4AA5-44C6-8CC8-87D1010EDA38}" type="pres">
      <dgm:prSet presAssocID="{85403136-D098-40E2-B0BD-A362E1920CD0}" presName="conn2-1" presStyleLbl="parChTrans1D3" presStyleIdx="3" presStyleCnt="6"/>
      <dgm:spPr/>
      <dgm:t>
        <a:bodyPr/>
        <a:lstStyle/>
        <a:p>
          <a:endParaRPr lang="zh-CN" altLang="en-US"/>
        </a:p>
      </dgm:t>
    </dgm:pt>
    <dgm:pt modelId="{2D5170C1-F154-4612-9D84-83D7B4282669}" type="pres">
      <dgm:prSet presAssocID="{85403136-D098-40E2-B0BD-A362E1920CD0}" presName="connTx" presStyleLbl="parChTrans1D3" presStyleIdx="3" presStyleCnt="6"/>
      <dgm:spPr/>
      <dgm:t>
        <a:bodyPr/>
        <a:lstStyle/>
        <a:p>
          <a:endParaRPr lang="zh-CN" altLang="en-US"/>
        </a:p>
      </dgm:t>
    </dgm:pt>
    <dgm:pt modelId="{0A1F33D2-2D00-4EFA-89C1-D4A6BDC80087}" type="pres">
      <dgm:prSet presAssocID="{F7FF8758-6367-401B-BBD0-E7759211BAD8}" presName="root2" presStyleCnt="0"/>
      <dgm:spPr/>
    </dgm:pt>
    <dgm:pt modelId="{3C458505-7467-407D-838B-C976A8D324FE}" type="pres">
      <dgm:prSet presAssocID="{F7FF8758-6367-401B-BBD0-E7759211BAD8}" presName="LevelTwoTextNode" presStyleLbl="node3" presStyleIdx="3" presStyleCnt="6" custLinFactNeighborX="-87019" custLinFactNeighborY="-454">
        <dgm:presLayoutVars>
          <dgm:chPref val="3"/>
        </dgm:presLayoutVars>
      </dgm:prSet>
      <dgm:spPr/>
      <dgm:t>
        <a:bodyPr/>
        <a:lstStyle/>
        <a:p>
          <a:endParaRPr lang="zh-CN" altLang="en-US"/>
        </a:p>
      </dgm:t>
    </dgm:pt>
    <dgm:pt modelId="{CF181F8D-4114-4230-9ADD-220D1FBA2FF4}" type="pres">
      <dgm:prSet presAssocID="{F7FF8758-6367-401B-BBD0-E7759211BAD8}" presName="level3hierChild" presStyleCnt="0"/>
      <dgm:spPr/>
    </dgm:pt>
    <dgm:pt modelId="{61F0590E-C918-4A43-AC66-2DD3813BDF2D}" type="pres">
      <dgm:prSet presAssocID="{9CEEC5D0-3897-4F96-A10B-E5EE79897214}" presName="conn2-1" presStyleLbl="parChTrans1D2" presStyleIdx="2" presStyleCnt="3"/>
      <dgm:spPr/>
      <dgm:t>
        <a:bodyPr/>
        <a:lstStyle/>
        <a:p>
          <a:endParaRPr lang="zh-CN" altLang="en-US"/>
        </a:p>
      </dgm:t>
    </dgm:pt>
    <dgm:pt modelId="{6D9490D1-076A-4932-8F2C-5429E2051219}" type="pres">
      <dgm:prSet presAssocID="{9CEEC5D0-3897-4F96-A10B-E5EE79897214}" presName="connTx" presStyleLbl="parChTrans1D2" presStyleIdx="2" presStyleCnt="3"/>
      <dgm:spPr/>
      <dgm:t>
        <a:bodyPr/>
        <a:lstStyle/>
        <a:p>
          <a:endParaRPr lang="zh-CN" altLang="en-US"/>
        </a:p>
      </dgm:t>
    </dgm:pt>
    <dgm:pt modelId="{9E8B83F7-A6ED-45F1-8F61-80528625D146}" type="pres">
      <dgm:prSet presAssocID="{CFAC23B7-B475-4390-B42D-DB3DBD959472}" presName="root2" presStyleCnt="0"/>
      <dgm:spPr/>
    </dgm:pt>
    <dgm:pt modelId="{A20AF07C-8155-4A94-AFCF-C60D0FF877F7}" type="pres">
      <dgm:prSet presAssocID="{CFAC23B7-B475-4390-B42D-DB3DBD959472}" presName="LevelTwoTextNode" presStyleLbl="node2" presStyleIdx="2" presStyleCnt="3" custLinFactNeighborX="-87019" custLinFactNeighborY="-454">
        <dgm:presLayoutVars>
          <dgm:chPref val="3"/>
        </dgm:presLayoutVars>
      </dgm:prSet>
      <dgm:spPr/>
      <dgm:t>
        <a:bodyPr/>
        <a:lstStyle/>
        <a:p>
          <a:endParaRPr lang="zh-CN" altLang="en-US"/>
        </a:p>
      </dgm:t>
    </dgm:pt>
    <dgm:pt modelId="{59971C87-5942-4F7E-B148-293070B9C6B0}" type="pres">
      <dgm:prSet presAssocID="{CFAC23B7-B475-4390-B42D-DB3DBD959472}" presName="level3hierChild" presStyleCnt="0"/>
      <dgm:spPr/>
    </dgm:pt>
    <dgm:pt modelId="{EAB22CCB-E1E7-497D-87DF-F721E81D0DC1}" type="pres">
      <dgm:prSet presAssocID="{B6019425-193E-410F-9E6C-60DF2C5CD507}" presName="conn2-1" presStyleLbl="parChTrans1D3" presStyleIdx="4" presStyleCnt="6"/>
      <dgm:spPr/>
      <dgm:t>
        <a:bodyPr/>
        <a:lstStyle/>
        <a:p>
          <a:endParaRPr lang="zh-CN" altLang="en-US"/>
        </a:p>
      </dgm:t>
    </dgm:pt>
    <dgm:pt modelId="{45C4C23A-A16B-489D-A8CA-8D2F799AA968}" type="pres">
      <dgm:prSet presAssocID="{B6019425-193E-410F-9E6C-60DF2C5CD507}" presName="connTx" presStyleLbl="parChTrans1D3" presStyleIdx="4" presStyleCnt="6"/>
      <dgm:spPr/>
      <dgm:t>
        <a:bodyPr/>
        <a:lstStyle/>
        <a:p>
          <a:endParaRPr lang="zh-CN" altLang="en-US"/>
        </a:p>
      </dgm:t>
    </dgm:pt>
    <dgm:pt modelId="{C4A2A8B6-6E0F-425E-B4F3-6DC0B8FD9BC7}" type="pres">
      <dgm:prSet presAssocID="{CB09053C-A6EA-4B6F-9A56-CA0A9E2B5EBF}" presName="root2" presStyleCnt="0"/>
      <dgm:spPr/>
    </dgm:pt>
    <dgm:pt modelId="{CC4676C5-1EDC-4FB9-AFFF-63DB7D9B6EA4}" type="pres">
      <dgm:prSet presAssocID="{CB09053C-A6EA-4B6F-9A56-CA0A9E2B5EBF}" presName="LevelTwoTextNode" presStyleLbl="node3" presStyleIdx="4" presStyleCnt="6" custLinFactNeighborX="-87019" custLinFactNeighborY="-454">
        <dgm:presLayoutVars>
          <dgm:chPref val="3"/>
        </dgm:presLayoutVars>
      </dgm:prSet>
      <dgm:spPr/>
      <dgm:t>
        <a:bodyPr/>
        <a:lstStyle/>
        <a:p>
          <a:endParaRPr lang="zh-CN" altLang="en-US"/>
        </a:p>
      </dgm:t>
    </dgm:pt>
    <dgm:pt modelId="{372C42AD-2FD7-4383-9CAC-DA6A0AC8CAF6}" type="pres">
      <dgm:prSet presAssocID="{CB09053C-A6EA-4B6F-9A56-CA0A9E2B5EBF}" presName="level3hierChild" presStyleCnt="0"/>
      <dgm:spPr/>
    </dgm:pt>
    <dgm:pt modelId="{C2EBD62F-3774-4571-9BAC-AAAAB91D5E31}" type="pres">
      <dgm:prSet presAssocID="{CFE344CC-F52C-4FAC-8D49-2E856176E89B}" presName="conn2-1" presStyleLbl="parChTrans1D3" presStyleIdx="5" presStyleCnt="6"/>
      <dgm:spPr/>
      <dgm:t>
        <a:bodyPr/>
        <a:lstStyle/>
        <a:p>
          <a:endParaRPr lang="zh-CN" altLang="en-US"/>
        </a:p>
      </dgm:t>
    </dgm:pt>
    <dgm:pt modelId="{61893830-BB96-444C-951A-FA37DA08799D}" type="pres">
      <dgm:prSet presAssocID="{CFE344CC-F52C-4FAC-8D49-2E856176E89B}" presName="connTx" presStyleLbl="parChTrans1D3" presStyleIdx="5" presStyleCnt="6"/>
      <dgm:spPr/>
      <dgm:t>
        <a:bodyPr/>
        <a:lstStyle/>
        <a:p>
          <a:endParaRPr lang="zh-CN" altLang="en-US"/>
        </a:p>
      </dgm:t>
    </dgm:pt>
    <dgm:pt modelId="{8BCA009D-F74A-418E-ACCC-2C24B532F6BD}" type="pres">
      <dgm:prSet presAssocID="{BCDB7128-97F7-478E-81E6-1795E853FF44}" presName="root2" presStyleCnt="0"/>
      <dgm:spPr/>
    </dgm:pt>
    <dgm:pt modelId="{DDC603F3-D84E-4305-9080-CA907D53A21B}" type="pres">
      <dgm:prSet presAssocID="{BCDB7128-97F7-478E-81E6-1795E853FF44}" presName="LevelTwoTextNode" presStyleLbl="node3" presStyleIdx="5" presStyleCnt="6" custLinFactNeighborX="-87019" custLinFactNeighborY="-454">
        <dgm:presLayoutVars>
          <dgm:chPref val="3"/>
        </dgm:presLayoutVars>
      </dgm:prSet>
      <dgm:spPr/>
      <dgm:t>
        <a:bodyPr/>
        <a:lstStyle/>
        <a:p>
          <a:endParaRPr lang="zh-CN" altLang="en-US"/>
        </a:p>
      </dgm:t>
    </dgm:pt>
    <dgm:pt modelId="{3ACF87F1-7254-4DCA-92EF-AD73542465F0}" type="pres">
      <dgm:prSet presAssocID="{BCDB7128-97F7-478E-81E6-1795E853FF44}" presName="level3hierChild" presStyleCnt="0"/>
      <dgm:spPr/>
    </dgm:pt>
    <dgm:pt modelId="{37BB60F6-2DA6-44B2-8C1A-64440719BFDB}" type="pres">
      <dgm:prSet presAssocID="{78530898-64E4-4E59-A098-C54F5E42B62C}" presName="root1" presStyleCnt="0"/>
      <dgm:spPr/>
    </dgm:pt>
    <dgm:pt modelId="{CCC12E58-7E02-401A-AFC0-DD0533ECDD0B}" type="pres">
      <dgm:prSet presAssocID="{78530898-64E4-4E59-A098-C54F5E42B62C}" presName="LevelOneTextNode" presStyleLbl="node0" presStyleIdx="1" presStyleCnt="2" custScaleX="116621" custLinFactX="154424" custLinFactY="-149905" custLinFactNeighborX="200000" custLinFactNeighborY="-200000">
        <dgm:presLayoutVars>
          <dgm:chPref val="3"/>
        </dgm:presLayoutVars>
      </dgm:prSet>
      <dgm:spPr/>
      <dgm:t>
        <a:bodyPr/>
        <a:lstStyle/>
        <a:p>
          <a:endParaRPr lang="zh-CN" altLang="en-US"/>
        </a:p>
      </dgm:t>
    </dgm:pt>
    <dgm:pt modelId="{6F97BCEC-5098-4C2F-B8F8-B6B27CF6F4BA}" type="pres">
      <dgm:prSet presAssocID="{78530898-64E4-4E59-A098-C54F5E42B62C}" presName="level2hierChild" presStyleCnt="0"/>
      <dgm:spPr/>
    </dgm:pt>
  </dgm:ptLst>
  <dgm:cxnLst>
    <dgm:cxn modelId="{EF5954A2-3810-497C-A1E4-F5CB31BFE12D}" type="presOf" srcId="{9CEEC5D0-3897-4F96-A10B-E5EE79897214}" destId="{61F0590E-C918-4A43-AC66-2DD3813BDF2D}" srcOrd="0" destOrd="0" presId="urn:microsoft.com/office/officeart/2005/8/layout/hierarchy2"/>
    <dgm:cxn modelId="{41E5CAB7-6151-47E7-A5AA-9AE847998C3E}" type="presOf" srcId="{1F227A9C-D8EA-4427-831A-8552B8A5D996}" destId="{F80C642C-337A-4714-A08D-003DEDA40888}" srcOrd="1" destOrd="0" presId="urn:microsoft.com/office/officeart/2005/8/layout/hierarchy2"/>
    <dgm:cxn modelId="{45F80A17-00A3-46C5-A7FF-1BE5FB347102}" srcId="{CFAC23B7-B475-4390-B42D-DB3DBD959472}" destId="{CB09053C-A6EA-4B6F-9A56-CA0A9E2B5EBF}" srcOrd="0" destOrd="0" parTransId="{B6019425-193E-410F-9E6C-60DF2C5CD507}" sibTransId="{A0ED7031-CCC7-4820-BA7A-B906F17576DE}"/>
    <dgm:cxn modelId="{36DF50DE-2E89-4811-9D52-9B8C35D69797}" type="presOf" srcId="{CFE344CC-F52C-4FAC-8D49-2E856176E89B}" destId="{C2EBD62F-3774-4571-9BAC-AAAAB91D5E31}" srcOrd="0" destOrd="0" presId="urn:microsoft.com/office/officeart/2005/8/layout/hierarchy2"/>
    <dgm:cxn modelId="{E4EEA271-6CDF-4038-9539-592A8BF9E4E3}" type="presOf" srcId="{78530898-64E4-4E59-A098-C54F5E42B62C}" destId="{CCC12E58-7E02-401A-AFC0-DD0533ECDD0B}" srcOrd="0" destOrd="0" presId="urn:microsoft.com/office/officeart/2005/8/layout/hierarchy2"/>
    <dgm:cxn modelId="{80F5CE36-8BF2-4071-9035-94475A08A182}" type="presOf" srcId="{6C105E68-D98E-493F-B1AF-0D1178086082}" destId="{02423192-446A-4A83-8E79-0604813067DA}" srcOrd="0" destOrd="0" presId="urn:microsoft.com/office/officeart/2005/8/layout/hierarchy2"/>
    <dgm:cxn modelId="{CCE24373-3958-4BB4-9A9C-21FEECE195E3}" type="presOf" srcId="{A1756877-1E12-44EF-A656-068C84FB348C}" destId="{9B581473-3CAC-49D1-8259-E783BD92DF27}" srcOrd="0" destOrd="0" presId="urn:microsoft.com/office/officeart/2005/8/layout/hierarchy2"/>
    <dgm:cxn modelId="{CF7BAD20-2E52-45ED-921E-016918168717}" type="presOf" srcId="{CFE344CC-F52C-4FAC-8D49-2E856176E89B}" destId="{61893830-BB96-444C-951A-FA37DA08799D}" srcOrd="1" destOrd="0" presId="urn:microsoft.com/office/officeart/2005/8/layout/hierarchy2"/>
    <dgm:cxn modelId="{E2BF0F37-4FBA-42BD-803D-18236A843941}" type="presOf" srcId="{27C86FCA-D6FB-4308-902A-9AD19E71F024}" destId="{6475A816-26AF-4A3D-8315-DF125088CFCF}" srcOrd="0" destOrd="0" presId="urn:microsoft.com/office/officeart/2005/8/layout/hierarchy2"/>
    <dgm:cxn modelId="{511C548A-6DAE-4609-B411-B3B9BBA975F8}" srcId="{88673D4D-DADD-493C-A62D-F27D5E0FD9CD}" destId="{4DE9938E-1677-426B-9AFB-DEC9168CA6D6}" srcOrd="0" destOrd="0" parTransId="{1F227A9C-D8EA-4427-831A-8552B8A5D996}" sibTransId="{634F07EA-F15E-4ED9-921D-BD6DBCC9DADE}"/>
    <dgm:cxn modelId="{25CA19D4-DCCB-4190-85D3-179FC677DBB5}" srcId="{4ABFC649-C016-453F-9E13-D9DF108CB581}" destId="{27C86FCA-D6FB-4308-902A-9AD19E71F024}" srcOrd="0" destOrd="0" parTransId="{64B66454-C92C-4989-B074-8194CBA6C050}" sibTransId="{6D727B16-20D4-4524-A9F4-AA4CE2B3B730}"/>
    <dgm:cxn modelId="{CC15EA85-97A4-49B3-A3BC-39D0B7CC2CCF}" type="presOf" srcId="{F7FF8758-6367-401B-BBD0-E7759211BAD8}" destId="{3C458505-7467-407D-838B-C976A8D324FE}" srcOrd="0" destOrd="0" presId="urn:microsoft.com/office/officeart/2005/8/layout/hierarchy2"/>
    <dgm:cxn modelId="{2E982A62-EA0D-4AC5-995D-18ABF64487B6}" type="presOf" srcId="{7A5D1432-A8EF-4DA0-A76C-15EDA6E93639}" destId="{03614FFC-2598-485F-A1DA-53574139A719}" srcOrd="1" destOrd="0" presId="urn:microsoft.com/office/officeart/2005/8/layout/hierarchy2"/>
    <dgm:cxn modelId="{4744D881-3AFE-4B18-8F5C-E667F9196AE6}" type="presOf" srcId="{1F227A9C-D8EA-4427-831A-8552B8A5D996}" destId="{AEEA55F4-D1C8-4152-B1FE-E7A12CB022F6}" srcOrd="0" destOrd="0" presId="urn:microsoft.com/office/officeart/2005/8/layout/hierarchy2"/>
    <dgm:cxn modelId="{86684B7F-DF10-4A8E-8F93-51B6D37FB7A5}" srcId="{8A76905A-AE71-434F-9C26-E9F0BB91BD98}" destId="{6C105E68-D98E-493F-B1AF-0D1178086082}" srcOrd="0" destOrd="0" parTransId="{98630446-55C0-4FC9-B16F-572D7AC31E8D}" sibTransId="{31C2797A-79D3-4E78-AEE3-F369ACF54F93}"/>
    <dgm:cxn modelId="{976EEDB8-B1BD-4122-99D9-E2F8A019AB77}" type="presOf" srcId="{8A76905A-AE71-434F-9C26-E9F0BB91BD98}" destId="{64537038-2531-48D3-937A-CDD0079FA0C5}" srcOrd="0" destOrd="0" presId="urn:microsoft.com/office/officeart/2005/8/layout/hierarchy2"/>
    <dgm:cxn modelId="{1BA9CEF2-C7F9-492F-AA00-AA27C85CFAFA}" type="presOf" srcId="{64B66454-C92C-4989-B074-8194CBA6C050}" destId="{9C2FE698-28F4-4ECD-A578-548F07EA7F73}" srcOrd="1" destOrd="0" presId="urn:microsoft.com/office/officeart/2005/8/layout/hierarchy2"/>
    <dgm:cxn modelId="{93F045EB-544C-4FF1-975B-CD410F64866F}" srcId="{CFAC23B7-B475-4390-B42D-DB3DBD959472}" destId="{BCDB7128-97F7-478E-81E6-1795E853FF44}" srcOrd="1" destOrd="0" parTransId="{CFE344CC-F52C-4FAC-8D49-2E856176E89B}" sibTransId="{2345E5FB-D131-4650-9860-0BCD1265C4EB}"/>
    <dgm:cxn modelId="{CAAD6A48-747B-45D9-8644-5369BF619086}" type="presOf" srcId="{4DE9938E-1677-426B-9AFB-DEC9168CA6D6}" destId="{4F81AC8B-54B5-4C0A-987E-6009F52C4FB5}" srcOrd="0" destOrd="0" presId="urn:microsoft.com/office/officeart/2005/8/layout/hierarchy2"/>
    <dgm:cxn modelId="{2B8AA8C5-ADC0-4C97-8A4D-5384E4E95B77}" type="presOf" srcId="{A3B96F1C-A02F-4F00-8094-6C701316FEA0}" destId="{BCEADD04-5F26-4B3A-A520-E6B6243A76FE}" srcOrd="1" destOrd="0" presId="urn:microsoft.com/office/officeart/2005/8/layout/hierarchy2"/>
    <dgm:cxn modelId="{98457904-DC45-42E2-98CE-E04530022216}" type="presOf" srcId="{05D8E0E4-593C-4DE3-8F41-1939E4E7E51C}" destId="{E58CED3A-C03A-4CF9-990C-91BECD011EC9}" srcOrd="0" destOrd="0" presId="urn:microsoft.com/office/officeart/2005/8/layout/hierarchy2"/>
    <dgm:cxn modelId="{86B7E331-9BA6-4452-8DCA-1BEF3632BD08}" type="presOf" srcId="{4ABFC649-C016-453F-9E13-D9DF108CB581}" destId="{F9B994C0-4F23-48C7-B30C-985C255AAC38}" srcOrd="0" destOrd="0" presId="urn:microsoft.com/office/officeart/2005/8/layout/hierarchy2"/>
    <dgm:cxn modelId="{9F17CABB-B096-43B3-9BE8-088A63E34314}" type="presOf" srcId="{A1756877-1E12-44EF-A656-068C84FB348C}" destId="{CC83D9AB-6627-41AA-A189-78D4BAF41493}" srcOrd="1" destOrd="0" presId="urn:microsoft.com/office/officeart/2005/8/layout/hierarchy2"/>
    <dgm:cxn modelId="{F66EC4DC-84D9-4783-B055-47EB7C661258}" srcId="{88673D4D-DADD-493C-A62D-F27D5E0FD9CD}" destId="{F7FF8758-6367-401B-BBD0-E7759211BAD8}" srcOrd="1" destOrd="0" parTransId="{85403136-D098-40E2-B0BD-A362E1920CD0}" sibTransId="{8115CAC6-EE49-4EC7-BD93-4253FB2E46A0}"/>
    <dgm:cxn modelId="{7E2A6C03-CC55-47C6-ABA0-60FF00B5A5F9}" srcId="{6C105E68-D98E-493F-B1AF-0D1178086082}" destId="{CFAC23B7-B475-4390-B42D-DB3DBD959472}" srcOrd="2" destOrd="0" parTransId="{9CEEC5D0-3897-4F96-A10B-E5EE79897214}" sibTransId="{D72E70B3-345B-4022-B479-5B16ED757F81}"/>
    <dgm:cxn modelId="{E902FCD0-40A4-428A-BCA1-D2154ED36860}" type="presOf" srcId="{B6019425-193E-410F-9E6C-60DF2C5CD507}" destId="{EAB22CCB-E1E7-497D-87DF-F721E81D0DC1}" srcOrd="0" destOrd="0" presId="urn:microsoft.com/office/officeart/2005/8/layout/hierarchy2"/>
    <dgm:cxn modelId="{A33D1A56-E775-4910-919D-63C27390A51B}" type="presOf" srcId="{85403136-D098-40E2-B0BD-A362E1920CD0}" destId="{B16D3982-4AA5-44C6-8CC8-87D1010EDA38}" srcOrd="0" destOrd="0" presId="urn:microsoft.com/office/officeart/2005/8/layout/hierarchy2"/>
    <dgm:cxn modelId="{9E8913B5-094B-4B7C-8740-A487415EBA32}" type="presOf" srcId="{CB09053C-A6EA-4B6F-9A56-CA0A9E2B5EBF}" destId="{CC4676C5-1EDC-4FB9-AFFF-63DB7D9B6EA4}" srcOrd="0" destOrd="0" presId="urn:microsoft.com/office/officeart/2005/8/layout/hierarchy2"/>
    <dgm:cxn modelId="{B46E1E32-504D-43F0-B14C-0055BDD4ED8B}" type="presOf" srcId="{85403136-D098-40E2-B0BD-A362E1920CD0}" destId="{2D5170C1-F154-4612-9D84-83D7B4282669}" srcOrd="1" destOrd="0" presId="urn:microsoft.com/office/officeart/2005/8/layout/hierarchy2"/>
    <dgm:cxn modelId="{6312E2A6-88DC-4B34-A709-E7BC5A3F7DA7}" type="presOf" srcId="{A3B96F1C-A02F-4F00-8094-6C701316FEA0}" destId="{23AB8F67-528B-4EA9-9E86-358E1608DCB7}" srcOrd="0" destOrd="0" presId="urn:microsoft.com/office/officeart/2005/8/layout/hierarchy2"/>
    <dgm:cxn modelId="{9C552915-E31D-4807-BFF6-67902DE5A0A8}" type="presOf" srcId="{7A5D1432-A8EF-4DA0-A76C-15EDA6E93639}" destId="{C4B4EAB4-DA70-4B78-88F1-B29DDDFF0B29}" srcOrd="0" destOrd="0" presId="urn:microsoft.com/office/officeart/2005/8/layout/hierarchy2"/>
    <dgm:cxn modelId="{2081357A-EB76-4DE6-8E5E-3C4A3D3874E1}" type="presOf" srcId="{BCDB7128-97F7-478E-81E6-1795E853FF44}" destId="{DDC603F3-D84E-4305-9080-CA907D53A21B}" srcOrd="0" destOrd="0" presId="urn:microsoft.com/office/officeart/2005/8/layout/hierarchy2"/>
    <dgm:cxn modelId="{8F7CEB35-C1BA-4E7F-BBFB-33C52C91416B}" type="presOf" srcId="{B6019425-193E-410F-9E6C-60DF2C5CD507}" destId="{45C4C23A-A16B-489D-A8CA-8D2F799AA968}" srcOrd="1" destOrd="0" presId="urn:microsoft.com/office/officeart/2005/8/layout/hierarchy2"/>
    <dgm:cxn modelId="{ACA11EDD-8CDC-429C-B36E-5B20BE615384}" srcId="{8A76905A-AE71-434F-9C26-E9F0BB91BD98}" destId="{78530898-64E4-4E59-A098-C54F5E42B62C}" srcOrd="1" destOrd="0" parTransId="{AFFAE713-AAE1-4F38-9D55-6BB51CBBC5AB}" sibTransId="{750D60B5-4C20-428B-A77E-90B928A2201C}"/>
    <dgm:cxn modelId="{45795C3B-F1F4-404D-9C41-1355EB96FED8}" srcId="{6C105E68-D98E-493F-B1AF-0D1178086082}" destId="{88673D4D-DADD-493C-A62D-F27D5E0FD9CD}" srcOrd="1" destOrd="0" parTransId="{7A5D1432-A8EF-4DA0-A76C-15EDA6E93639}" sibTransId="{0929C1FC-DBF4-43F0-9948-594164BF031E}"/>
    <dgm:cxn modelId="{279D670A-7140-4D52-998B-92DDC8B015B1}" type="presOf" srcId="{88673D4D-DADD-493C-A62D-F27D5E0FD9CD}" destId="{510EE166-0149-4EDB-806D-75369F2CEA4F}" srcOrd="0" destOrd="0" presId="urn:microsoft.com/office/officeart/2005/8/layout/hierarchy2"/>
    <dgm:cxn modelId="{4ACB124E-459F-437B-8ED3-D0D0F09AA374}" srcId="{6C105E68-D98E-493F-B1AF-0D1178086082}" destId="{4ABFC649-C016-453F-9E13-D9DF108CB581}" srcOrd="0" destOrd="0" parTransId="{A1756877-1E12-44EF-A656-068C84FB348C}" sibTransId="{05C2C076-6FD5-4593-A8D1-FCBA6BB8087A}"/>
    <dgm:cxn modelId="{F041B2C0-C64F-49F4-8414-8E57CE51E97B}" type="presOf" srcId="{9CEEC5D0-3897-4F96-A10B-E5EE79897214}" destId="{6D9490D1-076A-4932-8F2C-5429E2051219}" srcOrd="1" destOrd="0" presId="urn:microsoft.com/office/officeart/2005/8/layout/hierarchy2"/>
    <dgm:cxn modelId="{A5DCA3EC-D387-4331-8DF7-0993E6365E2B}" srcId="{4ABFC649-C016-453F-9E13-D9DF108CB581}" destId="{05D8E0E4-593C-4DE3-8F41-1939E4E7E51C}" srcOrd="1" destOrd="0" parTransId="{A3B96F1C-A02F-4F00-8094-6C701316FEA0}" sibTransId="{38829AC4-0E3E-46E2-A8CA-D8B844E9D701}"/>
    <dgm:cxn modelId="{C7592953-4B6A-4F1A-8243-33871E070D15}" type="presOf" srcId="{CFAC23B7-B475-4390-B42D-DB3DBD959472}" destId="{A20AF07C-8155-4A94-AFCF-C60D0FF877F7}" srcOrd="0" destOrd="0" presId="urn:microsoft.com/office/officeart/2005/8/layout/hierarchy2"/>
    <dgm:cxn modelId="{2E53D0DE-88A1-4700-AAC5-46AC68EF3B79}" type="presOf" srcId="{64B66454-C92C-4989-B074-8194CBA6C050}" destId="{4C8B6689-CC5E-433A-B364-83D75AA0EDBA}" srcOrd="0" destOrd="0" presId="urn:microsoft.com/office/officeart/2005/8/layout/hierarchy2"/>
    <dgm:cxn modelId="{D3FBCE1E-C26F-4C94-9373-8224265D3538}" type="presParOf" srcId="{64537038-2531-48D3-937A-CDD0079FA0C5}" destId="{185F079D-879D-4B6E-B7F6-01CAAB1F11E4}" srcOrd="0" destOrd="0" presId="urn:microsoft.com/office/officeart/2005/8/layout/hierarchy2"/>
    <dgm:cxn modelId="{40A429A3-ED70-4861-9C4D-1C517F72C67E}" type="presParOf" srcId="{185F079D-879D-4B6E-B7F6-01CAAB1F11E4}" destId="{02423192-446A-4A83-8E79-0604813067DA}" srcOrd="0" destOrd="0" presId="urn:microsoft.com/office/officeart/2005/8/layout/hierarchy2"/>
    <dgm:cxn modelId="{C11B02DE-2578-4EEF-B92E-7D86FC7F347D}" type="presParOf" srcId="{185F079D-879D-4B6E-B7F6-01CAAB1F11E4}" destId="{B5FA472A-FC67-4497-8669-C27DE2FA7458}" srcOrd="1" destOrd="0" presId="urn:microsoft.com/office/officeart/2005/8/layout/hierarchy2"/>
    <dgm:cxn modelId="{88BF5370-CFD7-47FC-8973-ED98D9C6BBF4}" type="presParOf" srcId="{B5FA472A-FC67-4497-8669-C27DE2FA7458}" destId="{9B581473-3CAC-49D1-8259-E783BD92DF27}" srcOrd="0" destOrd="0" presId="urn:microsoft.com/office/officeart/2005/8/layout/hierarchy2"/>
    <dgm:cxn modelId="{218AC57B-D1E2-48D4-BC7D-E511FF6D9469}" type="presParOf" srcId="{9B581473-3CAC-49D1-8259-E783BD92DF27}" destId="{CC83D9AB-6627-41AA-A189-78D4BAF41493}" srcOrd="0" destOrd="0" presId="urn:microsoft.com/office/officeart/2005/8/layout/hierarchy2"/>
    <dgm:cxn modelId="{818DB8CB-91D0-4A20-8073-CA3C6720310E}" type="presParOf" srcId="{B5FA472A-FC67-4497-8669-C27DE2FA7458}" destId="{9A541849-E74E-4304-8DB8-0011772DE25E}" srcOrd="1" destOrd="0" presId="urn:microsoft.com/office/officeart/2005/8/layout/hierarchy2"/>
    <dgm:cxn modelId="{2BC891DD-1C65-4ACD-BAFF-2C34EF3DDF61}" type="presParOf" srcId="{9A541849-E74E-4304-8DB8-0011772DE25E}" destId="{F9B994C0-4F23-48C7-B30C-985C255AAC38}" srcOrd="0" destOrd="0" presId="urn:microsoft.com/office/officeart/2005/8/layout/hierarchy2"/>
    <dgm:cxn modelId="{E2FCD08C-DCD9-45DE-AF0B-D9B9A0124FD5}" type="presParOf" srcId="{9A541849-E74E-4304-8DB8-0011772DE25E}" destId="{DC32C274-9C94-4D42-9E4E-56D5E9EBC619}" srcOrd="1" destOrd="0" presId="urn:microsoft.com/office/officeart/2005/8/layout/hierarchy2"/>
    <dgm:cxn modelId="{4D33448C-05D4-4B38-A4AC-B489406DBC31}" type="presParOf" srcId="{DC32C274-9C94-4D42-9E4E-56D5E9EBC619}" destId="{4C8B6689-CC5E-433A-B364-83D75AA0EDBA}" srcOrd="0" destOrd="0" presId="urn:microsoft.com/office/officeart/2005/8/layout/hierarchy2"/>
    <dgm:cxn modelId="{216DA31F-4B01-4075-8405-D882193FF635}" type="presParOf" srcId="{4C8B6689-CC5E-433A-B364-83D75AA0EDBA}" destId="{9C2FE698-28F4-4ECD-A578-548F07EA7F73}" srcOrd="0" destOrd="0" presId="urn:microsoft.com/office/officeart/2005/8/layout/hierarchy2"/>
    <dgm:cxn modelId="{88FC7EF6-E00B-437C-8682-68A8C007CD9D}" type="presParOf" srcId="{DC32C274-9C94-4D42-9E4E-56D5E9EBC619}" destId="{536F1598-07AF-4DB8-8C72-2F6BA5BEBD80}" srcOrd="1" destOrd="0" presId="urn:microsoft.com/office/officeart/2005/8/layout/hierarchy2"/>
    <dgm:cxn modelId="{D97A3BE7-9600-421B-906D-9E0954854973}" type="presParOf" srcId="{536F1598-07AF-4DB8-8C72-2F6BA5BEBD80}" destId="{6475A816-26AF-4A3D-8315-DF125088CFCF}" srcOrd="0" destOrd="0" presId="urn:microsoft.com/office/officeart/2005/8/layout/hierarchy2"/>
    <dgm:cxn modelId="{3709F21C-A535-46C1-805B-8FD558D1C955}" type="presParOf" srcId="{536F1598-07AF-4DB8-8C72-2F6BA5BEBD80}" destId="{8C1A58BC-7F6B-4040-AFDC-3D76ED21732A}" srcOrd="1" destOrd="0" presId="urn:microsoft.com/office/officeart/2005/8/layout/hierarchy2"/>
    <dgm:cxn modelId="{CF34F54C-156A-41EA-82BE-BC415358B0DD}" type="presParOf" srcId="{DC32C274-9C94-4D42-9E4E-56D5E9EBC619}" destId="{23AB8F67-528B-4EA9-9E86-358E1608DCB7}" srcOrd="2" destOrd="0" presId="urn:microsoft.com/office/officeart/2005/8/layout/hierarchy2"/>
    <dgm:cxn modelId="{87B48730-3B04-418B-B236-3141E812595A}" type="presParOf" srcId="{23AB8F67-528B-4EA9-9E86-358E1608DCB7}" destId="{BCEADD04-5F26-4B3A-A520-E6B6243A76FE}" srcOrd="0" destOrd="0" presId="urn:microsoft.com/office/officeart/2005/8/layout/hierarchy2"/>
    <dgm:cxn modelId="{791925F4-0A23-4258-8D20-195D2C8DED5F}" type="presParOf" srcId="{DC32C274-9C94-4D42-9E4E-56D5E9EBC619}" destId="{55E23E5C-E881-4147-B3D6-9D9F4427EF6F}" srcOrd="3" destOrd="0" presId="urn:microsoft.com/office/officeart/2005/8/layout/hierarchy2"/>
    <dgm:cxn modelId="{DDF003A6-63A7-4A0C-A214-289C9325883C}" type="presParOf" srcId="{55E23E5C-E881-4147-B3D6-9D9F4427EF6F}" destId="{E58CED3A-C03A-4CF9-990C-91BECD011EC9}" srcOrd="0" destOrd="0" presId="urn:microsoft.com/office/officeart/2005/8/layout/hierarchy2"/>
    <dgm:cxn modelId="{ABBA3548-1DE5-4C07-A5DD-2FBA0E93612E}" type="presParOf" srcId="{55E23E5C-E881-4147-B3D6-9D9F4427EF6F}" destId="{B465CD20-9EEA-4DFE-846C-39F2AE196F80}" srcOrd="1" destOrd="0" presId="urn:microsoft.com/office/officeart/2005/8/layout/hierarchy2"/>
    <dgm:cxn modelId="{F9A94BA7-CE81-4176-90DF-607837EC4D4C}" type="presParOf" srcId="{B5FA472A-FC67-4497-8669-C27DE2FA7458}" destId="{C4B4EAB4-DA70-4B78-88F1-B29DDDFF0B29}" srcOrd="2" destOrd="0" presId="urn:microsoft.com/office/officeart/2005/8/layout/hierarchy2"/>
    <dgm:cxn modelId="{34F07CB7-66B8-4E4E-ACCD-1CEAFAC9478D}" type="presParOf" srcId="{C4B4EAB4-DA70-4B78-88F1-B29DDDFF0B29}" destId="{03614FFC-2598-485F-A1DA-53574139A719}" srcOrd="0" destOrd="0" presId="urn:microsoft.com/office/officeart/2005/8/layout/hierarchy2"/>
    <dgm:cxn modelId="{BD1AB4D2-7348-4441-94F6-35D5DA29848A}" type="presParOf" srcId="{B5FA472A-FC67-4497-8669-C27DE2FA7458}" destId="{085B5BD0-6C0A-49D5-BFA8-925C837B83C3}" srcOrd="3" destOrd="0" presId="urn:microsoft.com/office/officeart/2005/8/layout/hierarchy2"/>
    <dgm:cxn modelId="{998FCDDE-ED49-4D65-B07E-25AC1E376D9C}" type="presParOf" srcId="{085B5BD0-6C0A-49D5-BFA8-925C837B83C3}" destId="{510EE166-0149-4EDB-806D-75369F2CEA4F}" srcOrd="0" destOrd="0" presId="urn:microsoft.com/office/officeart/2005/8/layout/hierarchy2"/>
    <dgm:cxn modelId="{E9F0DE6A-8312-4A3E-B666-D9196C865B87}" type="presParOf" srcId="{085B5BD0-6C0A-49D5-BFA8-925C837B83C3}" destId="{7095F43A-C344-4B44-8F21-E8A6F12E9A69}" srcOrd="1" destOrd="0" presId="urn:microsoft.com/office/officeart/2005/8/layout/hierarchy2"/>
    <dgm:cxn modelId="{75BCF2A8-F646-4D2B-AC27-C2CE98EE51A4}" type="presParOf" srcId="{7095F43A-C344-4B44-8F21-E8A6F12E9A69}" destId="{AEEA55F4-D1C8-4152-B1FE-E7A12CB022F6}" srcOrd="0" destOrd="0" presId="urn:microsoft.com/office/officeart/2005/8/layout/hierarchy2"/>
    <dgm:cxn modelId="{DC7AE2C5-E91F-4C62-9320-A7D5673CDB7E}" type="presParOf" srcId="{AEEA55F4-D1C8-4152-B1FE-E7A12CB022F6}" destId="{F80C642C-337A-4714-A08D-003DEDA40888}" srcOrd="0" destOrd="0" presId="urn:microsoft.com/office/officeart/2005/8/layout/hierarchy2"/>
    <dgm:cxn modelId="{45E7E762-7BE1-4B48-A528-92452C1DF9EB}" type="presParOf" srcId="{7095F43A-C344-4B44-8F21-E8A6F12E9A69}" destId="{1DBF2695-3755-4B9C-9C4D-826707EA6FCB}" srcOrd="1" destOrd="0" presId="urn:microsoft.com/office/officeart/2005/8/layout/hierarchy2"/>
    <dgm:cxn modelId="{7204A69A-E641-4DA4-ADE1-09B48FF7B653}" type="presParOf" srcId="{1DBF2695-3755-4B9C-9C4D-826707EA6FCB}" destId="{4F81AC8B-54B5-4C0A-987E-6009F52C4FB5}" srcOrd="0" destOrd="0" presId="urn:microsoft.com/office/officeart/2005/8/layout/hierarchy2"/>
    <dgm:cxn modelId="{9D03BE89-A442-46AD-975C-E7B07F042EE0}" type="presParOf" srcId="{1DBF2695-3755-4B9C-9C4D-826707EA6FCB}" destId="{CB0404C2-A5DA-4EDF-BE72-88B553324D4B}" srcOrd="1" destOrd="0" presId="urn:microsoft.com/office/officeart/2005/8/layout/hierarchy2"/>
    <dgm:cxn modelId="{4C51EF0D-62D9-4DAE-8867-327B5DD3C3C3}" type="presParOf" srcId="{7095F43A-C344-4B44-8F21-E8A6F12E9A69}" destId="{B16D3982-4AA5-44C6-8CC8-87D1010EDA38}" srcOrd="2" destOrd="0" presId="urn:microsoft.com/office/officeart/2005/8/layout/hierarchy2"/>
    <dgm:cxn modelId="{EEF0714D-7458-4B42-A210-C194CA8EBE01}" type="presParOf" srcId="{B16D3982-4AA5-44C6-8CC8-87D1010EDA38}" destId="{2D5170C1-F154-4612-9D84-83D7B4282669}" srcOrd="0" destOrd="0" presId="urn:microsoft.com/office/officeart/2005/8/layout/hierarchy2"/>
    <dgm:cxn modelId="{A2FAA416-630E-4F31-88FE-375CD882E53E}" type="presParOf" srcId="{7095F43A-C344-4B44-8F21-E8A6F12E9A69}" destId="{0A1F33D2-2D00-4EFA-89C1-D4A6BDC80087}" srcOrd="3" destOrd="0" presId="urn:microsoft.com/office/officeart/2005/8/layout/hierarchy2"/>
    <dgm:cxn modelId="{F2DFD76B-24C2-4144-8C0A-6AD2916D18F7}" type="presParOf" srcId="{0A1F33D2-2D00-4EFA-89C1-D4A6BDC80087}" destId="{3C458505-7467-407D-838B-C976A8D324FE}" srcOrd="0" destOrd="0" presId="urn:microsoft.com/office/officeart/2005/8/layout/hierarchy2"/>
    <dgm:cxn modelId="{E6EB2D10-FAE5-4D83-933C-FBE9E0DB2B25}" type="presParOf" srcId="{0A1F33D2-2D00-4EFA-89C1-D4A6BDC80087}" destId="{CF181F8D-4114-4230-9ADD-220D1FBA2FF4}" srcOrd="1" destOrd="0" presId="urn:microsoft.com/office/officeart/2005/8/layout/hierarchy2"/>
    <dgm:cxn modelId="{CD8A3916-9164-4632-8132-E21346DFEE78}" type="presParOf" srcId="{B5FA472A-FC67-4497-8669-C27DE2FA7458}" destId="{61F0590E-C918-4A43-AC66-2DD3813BDF2D}" srcOrd="4" destOrd="0" presId="urn:microsoft.com/office/officeart/2005/8/layout/hierarchy2"/>
    <dgm:cxn modelId="{EA2CCBDD-6E18-4965-BF67-7E411632FA62}" type="presParOf" srcId="{61F0590E-C918-4A43-AC66-2DD3813BDF2D}" destId="{6D9490D1-076A-4932-8F2C-5429E2051219}" srcOrd="0" destOrd="0" presId="urn:microsoft.com/office/officeart/2005/8/layout/hierarchy2"/>
    <dgm:cxn modelId="{238DA701-ADF1-43AE-8614-1DB54C2D104A}" type="presParOf" srcId="{B5FA472A-FC67-4497-8669-C27DE2FA7458}" destId="{9E8B83F7-A6ED-45F1-8F61-80528625D146}" srcOrd="5" destOrd="0" presId="urn:microsoft.com/office/officeart/2005/8/layout/hierarchy2"/>
    <dgm:cxn modelId="{1F9F5352-3B2F-46E8-B516-A989E816E042}" type="presParOf" srcId="{9E8B83F7-A6ED-45F1-8F61-80528625D146}" destId="{A20AF07C-8155-4A94-AFCF-C60D0FF877F7}" srcOrd="0" destOrd="0" presId="urn:microsoft.com/office/officeart/2005/8/layout/hierarchy2"/>
    <dgm:cxn modelId="{B20609CA-F098-46FA-B4B4-95F2D3981741}" type="presParOf" srcId="{9E8B83F7-A6ED-45F1-8F61-80528625D146}" destId="{59971C87-5942-4F7E-B148-293070B9C6B0}" srcOrd="1" destOrd="0" presId="urn:microsoft.com/office/officeart/2005/8/layout/hierarchy2"/>
    <dgm:cxn modelId="{D0A981DE-86F4-4476-9589-F49F7AD7D41B}" type="presParOf" srcId="{59971C87-5942-4F7E-B148-293070B9C6B0}" destId="{EAB22CCB-E1E7-497D-87DF-F721E81D0DC1}" srcOrd="0" destOrd="0" presId="urn:microsoft.com/office/officeart/2005/8/layout/hierarchy2"/>
    <dgm:cxn modelId="{93D6F799-E48A-49FA-B82B-3EB640F6C573}" type="presParOf" srcId="{EAB22CCB-E1E7-497D-87DF-F721E81D0DC1}" destId="{45C4C23A-A16B-489D-A8CA-8D2F799AA968}" srcOrd="0" destOrd="0" presId="urn:microsoft.com/office/officeart/2005/8/layout/hierarchy2"/>
    <dgm:cxn modelId="{68F29B13-2D28-4A15-AC7D-55EA957F12E8}" type="presParOf" srcId="{59971C87-5942-4F7E-B148-293070B9C6B0}" destId="{C4A2A8B6-6E0F-425E-B4F3-6DC0B8FD9BC7}" srcOrd="1" destOrd="0" presId="urn:microsoft.com/office/officeart/2005/8/layout/hierarchy2"/>
    <dgm:cxn modelId="{846BC703-CC64-46D9-A654-DF7F480C74E8}" type="presParOf" srcId="{C4A2A8B6-6E0F-425E-B4F3-6DC0B8FD9BC7}" destId="{CC4676C5-1EDC-4FB9-AFFF-63DB7D9B6EA4}" srcOrd="0" destOrd="0" presId="urn:microsoft.com/office/officeart/2005/8/layout/hierarchy2"/>
    <dgm:cxn modelId="{2E7EB95B-26CE-4603-B812-20A423A5A57C}" type="presParOf" srcId="{C4A2A8B6-6E0F-425E-B4F3-6DC0B8FD9BC7}" destId="{372C42AD-2FD7-4383-9CAC-DA6A0AC8CAF6}" srcOrd="1" destOrd="0" presId="urn:microsoft.com/office/officeart/2005/8/layout/hierarchy2"/>
    <dgm:cxn modelId="{3C7F19D9-080D-4826-92C1-D2BABA8E16F2}" type="presParOf" srcId="{59971C87-5942-4F7E-B148-293070B9C6B0}" destId="{C2EBD62F-3774-4571-9BAC-AAAAB91D5E31}" srcOrd="2" destOrd="0" presId="urn:microsoft.com/office/officeart/2005/8/layout/hierarchy2"/>
    <dgm:cxn modelId="{DF87B7A4-82AF-440B-9BDA-DDC401FB18AC}" type="presParOf" srcId="{C2EBD62F-3774-4571-9BAC-AAAAB91D5E31}" destId="{61893830-BB96-444C-951A-FA37DA08799D}" srcOrd="0" destOrd="0" presId="urn:microsoft.com/office/officeart/2005/8/layout/hierarchy2"/>
    <dgm:cxn modelId="{9BD96F9A-D80E-42C5-9D1A-6D280D1AEFB2}" type="presParOf" srcId="{59971C87-5942-4F7E-B148-293070B9C6B0}" destId="{8BCA009D-F74A-418E-ACCC-2C24B532F6BD}" srcOrd="3" destOrd="0" presId="urn:microsoft.com/office/officeart/2005/8/layout/hierarchy2"/>
    <dgm:cxn modelId="{7B8BF698-6189-4352-AC0A-F6F6BF335115}" type="presParOf" srcId="{8BCA009D-F74A-418E-ACCC-2C24B532F6BD}" destId="{DDC603F3-D84E-4305-9080-CA907D53A21B}" srcOrd="0" destOrd="0" presId="urn:microsoft.com/office/officeart/2005/8/layout/hierarchy2"/>
    <dgm:cxn modelId="{2BB25B8A-7843-4D39-AF53-3CFE525300CF}" type="presParOf" srcId="{8BCA009D-F74A-418E-ACCC-2C24B532F6BD}" destId="{3ACF87F1-7254-4DCA-92EF-AD73542465F0}" srcOrd="1" destOrd="0" presId="urn:microsoft.com/office/officeart/2005/8/layout/hierarchy2"/>
    <dgm:cxn modelId="{8A654FFB-9654-45CF-85FE-EFB47AD229AA}" type="presParOf" srcId="{64537038-2531-48D3-937A-CDD0079FA0C5}" destId="{37BB60F6-2DA6-44B2-8C1A-64440719BFDB}" srcOrd="1" destOrd="0" presId="urn:microsoft.com/office/officeart/2005/8/layout/hierarchy2"/>
    <dgm:cxn modelId="{A49B22EE-6494-4146-B5F3-4E2C35CD7C1F}" type="presParOf" srcId="{37BB60F6-2DA6-44B2-8C1A-64440719BFDB}" destId="{CCC12E58-7E02-401A-AFC0-DD0533ECDD0B}" srcOrd="0" destOrd="0" presId="urn:microsoft.com/office/officeart/2005/8/layout/hierarchy2"/>
    <dgm:cxn modelId="{DDFED24D-C2DA-4A49-B776-D149602D2040}" type="presParOf" srcId="{37BB60F6-2DA6-44B2-8C1A-64440719BFDB}" destId="{6F97BCEC-5098-4C2F-B8F8-B6B27CF6F4BA}"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7429A81-E789-492F-A82D-C5E30D4012E9}"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zh-CN" altLang="en-US"/>
        </a:p>
      </dgm:t>
    </dgm:pt>
    <dgm:pt modelId="{A3B983FF-BFA3-4C7C-B212-89AD2DB8017A}">
      <dgm:prSet phldrT="[文本]" custT="1"/>
      <dgm:spPr/>
      <dgm:t>
        <a:bodyPr/>
        <a:lstStyle/>
        <a:p>
          <a:pPr marL="0" lvl="0" algn="ctr" defTabSz="533400">
            <a:lnSpc>
              <a:spcPct val="90000"/>
            </a:lnSpc>
            <a:spcBef>
              <a:spcPct val="0"/>
            </a:spcBef>
            <a:spcAft>
              <a:spcPct val="35000"/>
            </a:spcAft>
            <a:buNone/>
          </a:pPr>
          <a:r>
            <a:rPr lang="zh-CN" altLang="en-US" sz="1200" b="1" kern="1200" dirty="0" smtClean="0">
              <a:solidFill>
                <a:prstClr val="black">
                  <a:lumMod val="95000"/>
                  <a:lumOff val="5000"/>
                </a:prstClr>
              </a:solidFill>
              <a:latin typeface="DengXian" panose="020F0502020204030204"/>
              <a:ea typeface="DengXian" panose="02010600030101010101" pitchFamily="2" charset="-122"/>
              <a:cs typeface="+mn-cs"/>
            </a:rPr>
            <a:t>数字化参数寻优设计，运行</a:t>
          </a:r>
          <a:r>
            <a:rPr lang="zh-CN" altLang="en-US" sz="1200" b="1" kern="1200" dirty="0">
              <a:solidFill>
                <a:prstClr val="black">
                  <a:lumMod val="95000"/>
                  <a:lumOff val="5000"/>
                </a:prstClr>
              </a:solidFill>
              <a:latin typeface="DengXian" panose="020F0502020204030204"/>
              <a:ea typeface="DengXian" panose="02010600030101010101" pitchFamily="2" charset="-122"/>
              <a:cs typeface="+mn-cs"/>
            </a:rPr>
            <a:t>边界计算</a:t>
          </a:r>
        </a:p>
      </dgm:t>
    </dgm:pt>
    <dgm:pt modelId="{E30BC56D-4B60-4CEF-A87E-AF5DCABC73BA}" type="parTrans" cxnId="{C987563B-2669-4CE0-9999-A87328CD2A1A}">
      <dgm:prSet/>
      <dgm:spPr/>
      <dgm:t>
        <a:bodyPr/>
        <a:lstStyle/>
        <a:p>
          <a:endParaRPr lang="zh-CN" altLang="en-US" sz="1100"/>
        </a:p>
      </dgm:t>
    </dgm:pt>
    <dgm:pt modelId="{317F801A-DD3D-4F65-ABF1-1D33A76FFB0E}" type="sibTrans" cxnId="{C987563B-2669-4CE0-9999-A87328CD2A1A}">
      <dgm:prSet/>
      <dgm:spPr/>
      <dgm:t>
        <a:bodyPr/>
        <a:lstStyle/>
        <a:p>
          <a:endParaRPr lang="zh-CN" altLang="en-US" sz="1100"/>
        </a:p>
      </dgm:t>
    </dgm:pt>
    <dgm:pt modelId="{697A3001-0B26-447A-A599-338F4F951BA4}">
      <dgm:prSet phldrT="[文本]" custT="1"/>
      <dgm:spPr/>
      <dgm:t>
        <a:bodyPr/>
        <a:lstStyle/>
        <a:p>
          <a:r>
            <a:rPr lang="zh-CN" altLang="en-US" sz="1100" kern="1200" dirty="0" smtClean="0">
              <a:solidFill>
                <a:prstClr val="black">
                  <a:hueOff val="0"/>
                  <a:satOff val="0"/>
                  <a:lumOff val="0"/>
                  <a:alphaOff val="0"/>
                </a:prstClr>
              </a:solidFill>
              <a:latin typeface="DengXian" panose="020F0502020204030204"/>
              <a:ea typeface="DengXian" panose="02010600030101010101" pitchFamily="2" charset="-122"/>
              <a:cs typeface="+mn-cs"/>
            </a:rPr>
            <a:t>通过</a:t>
          </a:r>
          <a:r>
            <a:rPr lang="zh-CN" altLang="en-US" sz="1100" kern="1200" dirty="0">
              <a:solidFill>
                <a:prstClr val="black">
                  <a:hueOff val="0"/>
                  <a:satOff val="0"/>
                  <a:lumOff val="0"/>
                  <a:alphaOff val="0"/>
                </a:prstClr>
              </a:solidFill>
              <a:latin typeface="DengXian" panose="020F0502020204030204"/>
              <a:ea typeface="DengXian" panose="02010600030101010101" pitchFamily="2" charset="-122"/>
              <a:cs typeface="+mn-cs"/>
            </a:rPr>
            <a:t>物理模型</a:t>
          </a:r>
          <a:r>
            <a:rPr lang="zh-CN" altLang="en-US" sz="1100" kern="1200" dirty="0" smtClean="0">
              <a:solidFill>
                <a:prstClr val="black">
                  <a:hueOff val="0"/>
                  <a:satOff val="0"/>
                  <a:lumOff val="0"/>
                  <a:alphaOff val="0"/>
                </a:prstClr>
              </a:solidFill>
              <a:latin typeface="DengXian" panose="020F0502020204030204"/>
              <a:ea typeface="DengXian" panose="02010600030101010101" pitchFamily="2" charset="-122"/>
              <a:cs typeface="+mn-cs"/>
            </a:rPr>
            <a:t>的计算</a:t>
          </a:r>
          <a:r>
            <a:rPr lang="zh-CN" altLang="en-US" sz="1100" kern="1200" dirty="0">
              <a:solidFill>
                <a:prstClr val="black">
                  <a:hueOff val="0"/>
                  <a:satOff val="0"/>
                  <a:lumOff val="0"/>
                  <a:alphaOff val="0"/>
                </a:prstClr>
              </a:solidFill>
              <a:latin typeface="DengXian" panose="020F0502020204030204"/>
              <a:ea typeface="DengXian" panose="02010600030101010101" pitchFamily="2" charset="-122"/>
              <a:cs typeface="+mn-cs"/>
            </a:rPr>
            <a:t>，生成多项有价值的、能够指导设计</a:t>
          </a:r>
          <a:r>
            <a:rPr lang="zh-CN" altLang="en-US" sz="1100" kern="1200" dirty="0" smtClean="0">
              <a:solidFill>
                <a:prstClr val="black">
                  <a:hueOff val="0"/>
                  <a:satOff val="0"/>
                  <a:lumOff val="0"/>
                  <a:alphaOff val="0"/>
                </a:prstClr>
              </a:solidFill>
              <a:latin typeface="DengXian" panose="020F0502020204030204"/>
              <a:ea typeface="DengXian" panose="02010600030101010101" pitchFamily="2" charset="-122"/>
              <a:cs typeface="+mn-cs"/>
            </a:rPr>
            <a:t>的参数</a:t>
          </a:r>
          <a:r>
            <a:rPr lang="zh-CN" altLang="en-US" sz="1100" kern="1200" dirty="0">
              <a:solidFill>
                <a:prstClr val="black">
                  <a:hueOff val="0"/>
                  <a:satOff val="0"/>
                  <a:lumOff val="0"/>
                  <a:alphaOff val="0"/>
                </a:prstClr>
              </a:solidFill>
              <a:latin typeface="DengXian" panose="020F0502020204030204"/>
              <a:ea typeface="DengXian" panose="02010600030101010101" pitchFamily="2" charset="-122"/>
              <a:cs typeface="+mn-cs"/>
            </a:rPr>
            <a:t>或</a:t>
          </a:r>
          <a:r>
            <a:rPr lang="zh-CN" altLang="en-US" sz="1100" kern="1200" dirty="0">
              <a:solidFill>
                <a:schemeClr val="dk1"/>
              </a:solidFill>
              <a:latin typeface="微软雅黑" panose="020B0503020204020204" pitchFamily="34" charset="-122"/>
              <a:ea typeface="微软雅黑" panose="020B0503020204020204" pitchFamily="34" charset="-122"/>
              <a:cs typeface="+mn-cs"/>
            </a:rPr>
            <a:t>边界能力。</a:t>
          </a:r>
        </a:p>
      </dgm:t>
    </dgm:pt>
    <dgm:pt modelId="{3153DA83-FBD2-4EDB-8279-1F0B64288070}" type="parTrans" cxnId="{892E33E1-672B-4954-A479-D8EB03E219BB}">
      <dgm:prSet/>
      <dgm:spPr/>
      <dgm:t>
        <a:bodyPr/>
        <a:lstStyle/>
        <a:p>
          <a:endParaRPr lang="zh-CN" altLang="en-US" sz="1100"/>
        </a:p>
      </dgm:t>
    </dgm:pt>
    <dgm:pt modelId="{56BC9A94-9EDB-4C94-A4C8-D3C99D69EB76}" type="sibTrans" cxnId="{892E33E1-672B-4954-A479-D8EB03E219BB}">
      <dgm:prSet/>
      <dgm:spPr/>
      <dgm:t>
        <a:bodyPr/>
        <a:lstStyle/>
        <a:p>
          <a:endParaRPr lang="zh-CN" altLang="en-US" sz="1100"/>
        </a:p>
      </dgm:t>
    </dgm:pt>
    <dgm:pt modelId="{6728FC55-954B-476A-904E-776953C2F4A9}">
      <dgm:prSet phldrT="[文本]" custT="1"/>
      <dgm:spPr/>
      <dgm:t>
        <a:bodyPr/>
        <a:lstStyle/>
        <a:p>
          <a:pPr marL="0" lvl="0" algn="ctr" defTabSz="533400">
            <a:lnSpc>
              <a:spcPct val="90000"/>
            </a:lnSpc>
            <a:spcBef>
              <a:spcPct val="0"/>
            </a:spcBef>
            <a:spcAft>
              <a:spcPct val="35000"/>
            </a:spcAft>
            <a:buNone/>
          </a:pPr>
          <a:r>
            <a:rPr lang="zh-CN" altLang="en-US" sz="1200" b="1" kern="1200" dirty="0">
              <a:solidFill>
                <a:prstClr val="black">
                  <a:lumMod val="95000"/>
                  <a:lumOff val="5000"/>
                </a:prstClr>
              </a:solidFill>
              <a:latin typeface="DengXian" panose="020F0502020204030204"/>
              <a:ea typeface="DengXian" panose="02010600030101010101" pitchFamily="2" charset="-122"/>
              <a:cs typeface="+mn-cs"/>
            </a:rPr>
            <a:t>数字化</a:t>
          </a:r>
          <a:r>
            <a:rPr lang="en-US" altLang="zh-CN" sz="1200" b="1" kern="1200" dirty="0">
              <a:solidFill>
                <a:prstClr val="black">
                  <a:lumMod val="95000"/>
                  <a:lumOff val="5000"/>
                </a:prstClr>
              </a:solidFill>
              <a:latin typeface="DengXian" panose="020F0502020204030204"/>
              <a:ea typeface="DengXian" panose="02010600030101010101" pitchFamily="2" charset="-122"/>
              <a:cs typeface="+mn-cs"/>
            </a:rPr>
            <a:t>HIL</a:t>
          </a:r>
          <a:r>
            <a:rPr lang="zh-CN" altLang="en-US" sz="1200" b="1" kern="1200" dirty="0">
              <a:solidFill>
                <a:prstClr val="black">
                  <a:lumMod val="95000"/>
                  <a:lumOff val="5000"/>
                </a:prstClr>
              </a:solidFill>
              <a:latin typeface="DengXian" panose="020F0502020204030204"/>
              <a:ea typeface="DengXian" panose="02010600030101010101" pitchFamily="2" charset="-122"/>
              <a:cs typeface="+mn-cs"/>
            </a:rPr>
            <a:t>测试平台</a:t>
          </a:r>
        </a:p>
      </dgm:t>
    </dgm:pt>
    <dgm:pt modelId="{1B26C96B-26E4-4E8F-9A1C-4AB4FD7AD4AB}" type="parTrans" cxnId="{54324F86-93E9-4704-ACC6-63B640E9310C}">
      <dgm:prSet/>
      <dgm:spPr/>
      <dgm:t>
        <a:bodyPr/>
        <a:lstStyle/>
        <a:p>
          <a:endParaRPr lang="zh-CN" altLang="en-US" sz="1100"/>
        </a:p>
      </dgm:t>
    </dgm:pt>
    <dgm:pt modelId="{33EE9045-4324-4EB1-9827-A1ACF8172AC1}" type="sibTrans" cxnId="{54324F86-93E9-4704-ACC6-63B640E9310C}">
      <dgm:prSet/>
      <dgm:spPr/>
      <dgm:t>
        <a:bodyPr/>
        <a:lstStyle/>
        <a:p>
          <a:endParaRPr lang="zh-CN" altLang="en-US" sz="1100"/>
        </a:p>
      </dgm:t>
    </dgm:pt>
    <dgm:pt modelId="{C147634A-1430-48DA-96FB-446B6AC2BBBC}">
      <dgm:prSet phldrT="[文本]" custT="1"/>
      <dgm:spPr/>
      <dgm:t>
        <a:bodyPr/>
        <a:lstStyle/>
        <a:p>
          <a:r>
            <a:rPr lang="zh-CN" altLang="en-US" sz="1200" dirty="0"/>
            <a:t>搭建半实物</a:t>
          </a:r>
          <a:r>
            <a:rPr lang="en-US" altLang="zh-CN" sz="1200" dirty="0"/>
            <a:t>HIL</a:t>
          </a:r>
          <a:r>
            <a:rPr lang="zh-CN" altLang="en-US" sz="1200" dirty="0"/>
            <a:t>仿真测试平台，服务自研变流器进行</a:t>
          </a:r>
          <a:r>
            <a:rPr lang="zh-CN" altLang="en-US" sz="1200" b="1" dirty="0"/>
            <a:t>故障工况</a:t>
          </a:r>
          <a:r>
            <a:rPr lang="zh-CN" altLang="en-US" sz="1200" dirty="0"/>
            <a:t>与</a:t>
          </a:r>
          <a:r>
            <a:rPr lang="zh-CN" altLang="en-US" sz="1200" b="1" dirty="0"/>
            <a:t>特殊工况</a:t>
          </a:r>
          <a:r>
            <a:rPr lang="zh-CN" altLang="en-US" sz="1200" dirty="0"/>
            <a:t>的性能</a:t>
          </a:r>
          <a:r>
            <a:rPr lang="zh-CN" altLang="en-US" sz="1200" dirty="0" smtClean="0"/>
            <a:t>测试，与算法开发。</a:t>
          </a:r>
          <a:endParaRPr lang="zh-CN" altLang="en-US" sz="1200" dirty="0"/>
        </a:p>
      </dgm:t>
    </dgm:pt>
    <dgm:pt modelId="{E1D4681E-2840-4BFB-85C2-E868BD0C85C8}" type="parTrans" cxnId="{B3CC37A1-CA0F-4C4C-B8E5-1534A26A4A45}">
      <dgm:prSet/>
      <dgm:spPr/>
      <dgm:t>
        <a:bodyPr/>
        <a:lstStyle/>
        <a:p>
          <a:endParaRPr lang="zh-CN" altLang="en-US" sz="1100"/>
        </a:p>
      </dgm:t>
    </dgm:pt>
    <dgm:pt modelId="{BDEA6F3F-A483-44C2-B8D4-2E9C6070BA95}" type="sibTrans" cxnId="{B3CC37A1-CA0F-4C4C-B8E5-1534A26A4A45}">
      <dgm:prSet/>
      <dgm:spPr/>
      <dgm:t>
        <a:bodyPr/>
        <a:lstStyle/>
        <a:p>
          <a:endParaRPr lang="zh-CN" altLang="en-US" sz="1100"/>
        </a:p>
      </dgm:t>
    </dgm:pt>
    <dgm:pt modelId="{332BCAC8-CBDC-443D-8770-C5A5C2764658}">
      <dgm:prSet phldrT="[文本]" custT="1"/>
      <dgm:spPr/>
      <dgm:t>
        <a:bodyPr/>
        <a:lstStyle/>
        <a:p>
          <a:r>
            <a:rPr lang="zh-CN" altLang="en-US" sz="1100" kern="1200" dirty="0">
              <a:solidFill>
                <a:schemeClr val="dk1"/>
              </a:solidFill>
              <a:latin typeface="微软雅黑" panose="020B0503020204020204" pitchFamily="34" charset="-122"/>
              <a:ea typeface="微软雅黑" panose="020B0503020204020204" pitchFamily="34" charset="-122"/>
              <a:cs typeface="+mn-cs"/>
            </a:rPr>
            <a:t>提供设计依据，增强设计可靠性。</a:t>
          </a:r>
        </a:p>
      </dgm:t>
    </dgm:pt>
    <dgm:pt modelId="{9EC4A7B1-924B-449B-869C-B52F8065320D}" type="parTrans" cxnId="{8965B5D1-339A-4510-BA29-A0EBA38AFA5E}">
      <dgm:prSet/>
      <dgm:spPr/>
      <dgm:t>
        <a:bodyPr/>
        <a:lstStyle/>
        <a:p>
          <a:endParaRPr lang="zh-CN" altLang="en-US" sz="1100"/>
        </a:p>
      </dgm:t>
    </dgm:pt>
    <dgm:pt modelId="{B692B78B-1AAF-46B0-B559-A264DCED22E6}" type="sibTrans" cxnId="{8965B5D1-339A-4510-BA29-A0EBA38AFA5E}">
      <dgm:prSet/>
      <dgm:spPr/>
      <dgm:t>
        <a:bodyPr/>
        <a:lstStyle/>
        <a:p>
          <a:endParaRPr lang="zh-CN" altLang="en-US" sz="1100"/>
        </a:p>
      </dgm:t>
    </dgm:pt>
    <dgm:pt modelId="{ADF5577E-92A2-472B-8F92-8EB0F54B45E8}">
      <dgm:prSet phldrT="[文本]" custT="1"/>
      <dgm:spPr/>
      <dgm:t>
        <a:bodyPr/>
        <a:lstStyle/>
        <a:p>
          <a:r>
            <a:rPr lang="zh-CN" altLang="en-US" sz="1200" b="1" kern="1200" dirty="0">
              <a:solidFill>
                <a:schemeClr val="tx1">
                  <a:lumMod val="95000"/>
                  <a:lumOff val="5000"/>
                </a:schemeClr>
              </a:solidFill>
            </a:rPr>
            <a:t>数字化</a:t>
          </a:r>
          <a:r>
            <a:rPr lang="zh-CN" altLang="en-US" sz="1200" b="1" kern="1200" dirty="0">
              <a:solidFill>
                <a:prstClr val="black">
                  <a:lumMod val="95000"/>
                  <a:lumOff val="5000"/>
                </a:prstClr>
              </a:solidFill>
              <a:latin typeface="DengXian" panose="020F0502020204030204"/>
              <a:ea typeface="DengXian" panose="02010600030101010101" pitchFamily="2" charset="-122"/>
              <a:cs typeface="+mn-cs"/>
            </a:rPr>
            <a:t>设计</a:t>
          </a:r>
          <a:r>
            <a:rPr lang="zh-CN" altLang="en-US" sz="1200" b="1" kern="1200" dirty="0">
              <a:solidFill>
                <a:schemeClr val="tx1">
                  <a:lumMod val="95000"/>
                  <a:lumOff val="5000"/>
                </a:schemeClr>
              </a:solidFill>
            </a:rPr>
            <a:t>选型或</a:t>
          </a:r>
          <a:endParaRPr lang="en-US" altLang="zh-CN" sz="1200" b="1" kern="1200" dirty="0">
            <a:solidFill>
              <a:schemeClr val="tx1">
                <a:lumMod val="95000"/>
                <a:lumOff val="5000"/>
              </a:schemeClr>
            </a:solidFill>
          </a:endParaRPr>
        </a:p>
        <a:p>
          <a:r>
            <a:rPr lang="zh-CN" altLang="en-US" sz="1200" b="1" kern="1200" dirty="0" smtClean="0">
              <a:solidFill>
                <a:schemeClr val="tx1">
                  <a:lumMod val="95000"/>
                  <a:lumOff val="5000"/>
                </a:schemeClr>
              </a:solidFill>
            </a:rPr>
            <a:t>设计参数</a:t>
          </a:r>
          <a:r>
            <a:rPr lang="zh-CN" altLang="en-US" sz="1200" b="1" kern="1200" dirty="0">
              <a:solidFill>
                <a:schemeClr val="tx1">
                  <a:lumMod val="95000"/>
                  <a:lumOff val="5000"/>
                </a:schemeClr>
              </a:solidFill>
            </a:rPr>
            <a:t>推荐</a:t>
          </a:r>
        </a:p>
      </dgm:t>
    </dgm:pt>
    <dgm:pt modelId="{F6BE79C5-322F-4400-B11D-8FD580E1ACD6}" type="sibTrans" cxnId="{C4371C17-6305-4507-A54F-50E360C1B996}">
      <dgm:prSet/>
      <dgm:spPr/>
      <dgm:t>
        <a:bodyPr/>
        <a:lstStyle/>
        <a:p>
          <a:endParaRPr lang="zh-CN" altLang="en-US" sz="1100"/>
        </a:p>
      </dgm:t>
    </dgm:pt>
    <dgm:pt modelId="{79B564B2-8EB8-4946-9837-E89D78D5759A}" type="parTrans" cxnId="{C4371C17-6305-4507-A54F-50E360C1B996}">
      <dgm:prSet/>
      <dgm:spPr/>
      <dgm:t>
        <a:bodyPr/>
        <a:lstStyle/>
        <a:p>
          <a:endParaRPr lang="zh-CN" altLang="en-US" sz="1100"/>
        </a:p>
      </dgm:t>
    </dgm:pt>
    <dgm:pt modelId="{8772C07A-08D4-41B7-8612-7F13DBFB453C}">
      <dgm:prSet phldrT="[文本]" custT="1"/>
      <dgm:spPr/>
      <dgm:t>
        <a:bodyPr/>
        <a:lstStyle/>
        <a:p>
          <a:r>
            <a:rPr lang="zh-CN" altLang="en-US" sz="1200" kern="1200" dirty="0">
              <a:solidFill>
                <a:prstClr val="black">
                  <a:hueOff val="0"/>
                  <a:satOff val="0"/>
                  <a:lumOff val="0"/>
                  <a:alphaOff val="0"/>
                </a:prstClr>
              </a:solidFill>
              <a:latin typeface="+mn-lt"/>
              <a:ea typeface="+mn-ea"/>
              <a:cs typeface="+mn-cs"/>
            </a:rPr>
            <a:t>结合数字化运行边界计算结果，</a:t>
          </a:r>
          <a:r>
            <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rPr>
            <a:t>提供子部件的数字化选型结论或参数范围</a:t>
          </a:r>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建议。</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dgm:t>
    </dgm:pt>
    <dgm:pt modelId="{CCE3599D-01D9-46EA-B13A-C3110A1324B0}" type="parTrans" cxnId="{353FB485-0CC4-4E57-AD5B-E3136BA074E6}">
      <dgm:prSet/>
      <dgm:spPr/>
      <dgm:t>
        <a:bodyPr/>
        <a:lstStyle/>
        <a:p>
          <a:endParaRPr lang="zh-CN" altLang="en-US" sz="1100"/>
        </a:p>
      </dgm:t>
    </dgm:pt>
    <dgm:pt modelId="{C04F8565-B41B-4420-ADC6-5E7D49CF7D05}" type="sibTrans" cxnId="{353FB485-0CC4-4E57-AD5B-E3136BA074E6}">
      <dgm:prSet/>
      <dgm:spPr/>
      <dgm:t>
        <a:bodyPr/>
        <a:lstStyle/>
        <a:p>
          <a:endParaRPr lang="zh-CN" altLang="en-US" sz="1100"/>
        </a:p>
      </dgm:t>
    </dgm:pt>
    <dgm:pt modelId="{D7A40066-5450-4655-944F-4829862FB0C5}">
      <dgm:prSet phldrT="[文本]" custT="1"/>
      <dgm:spPr/>
      <dgm:t>
        <a:bodyPr/>
        <a:lstStyle/>
        <a:p>
          <a:r>
            <a:rPr lang="zh-CN" altLang="en-US" sz="1100" kern="1200" dirty="0" smtClean="0">
              <a:solidFill>
                <a:schemeClr val="dk1"/>
              </a:solidFill>
              <a:latin typeface="微软雅黑" panose="020B0503020204020204" pitchFamily="34" charset="-122"/>
              <a:ea typeface="微软雅黑" panose="020B0503020204020204" pitchFamily="34" charset="-122"/>
              <a:cs typeface="+mn-cs"/>
            </a:rPr>
            <a:t>为数字化</a:t>
          </a:r>
          <a:r>
            <a:rPr lang="zh-CN" altLang="en-US" sz="1100" kern="1200" dirty="0">
              <a:solidFill>
                <a:schemeClr val="dk1"/>
              </a:solidFill>
              <a:latin typeface="微软雅黑" panose="020B0503020204020204" pitchFamily="34" charset="-122"/>
              <a:ea typeface="微软雅黑" panose="020B0503020204020204" pitchFamily="34" charset="-122"/>
              <a:cs typeface="+mn-cs"/>
            </a:rPr>
            <a:t>设计</a:t>
          </a:r>
          <a:r>
            <a:rPr lang="zh-CN" altLang="en-US" sz="1100" kern="1200" dirty="0" smtClean="0">
              <a:solidFill>
                <a:schemeClr val="dk1"/>
              </a:solidFill>
              <a:latin typeface="微软雅黑" panose="020B0503020204020204" pitchFamily="34" charset="-122"/>
              <a:ea typeface="微软雅黑" panose="020B0503020204020204" pitchFamily="34" charset="-122"/>
              <a:cs typeface="+mn-cs"/>
            </a:rPr>
            <a:t>选型工具提供输入。</a:t>
          </a:r>
          <a:endParaRPr lang="zh-CN" altLang="en-US" sz="1100" kern="1200" dirty="0">
            <a:solidFill>
              <a:schemeClr val="dk1"/>
            </a:solidFill>
            <a:latin typeface="微软雅黑" panose="020B0503020204020204" pitchFamily="34" charset="-122"/>
            <a:ea typeface="微软雅黑" panose="020B0503020204020204" pitchFamily="34" charset="-122"/>
            <a:cs typeface="+mn-cs"/>
          </a:endParaRPr>
        </a:p>
      </dgm:t>
    </dgm:pt>
    <dgm:pt modelId="{C8B02855-2028-4702-90A1-02873BF769D8}" type="sibTrans" cxnId="{379E4EFE-51B0-4219-81E6-7B1B0857180E}">
      <dgm:prSet/>
      <dgm:spPr/>
      <dgm:t>
        <a:bodyPr/>
        <a:lstStyle/>
        <a:p>
          <a:endParaRPr lang="zh-CN" altLang="en-US" sz="1100"/>
        </a:p>
      </dgm:t>
    </dgm:pt>
    <dgm:pt modelId="{35FD855D-ECDF-4925-A491-CA36E23789D4}" type="parTrans" cxnId="{379E4EFE-51B0-4219-81E6-7B1B0857180E}">
      <dgm:prSet/>
      <dgm:spPr/>
      <dgm:t>
        <a:bodyPr/>
        <a:lstStyle/>
        <a:p>
          <a:endParaRPr lang="zh-CN" altLang="en-US" sz="1100"/>
        </a:p>
      </dgm:t>
    </dgm:pt>
    <dgm:pt modelId="{B97D59B1-0235-4D14-B525-528A0A7EB3E0}">
      <dgm:prSet phldrT="[文本]" custT="1"/>
      <dgm:spPr/>
      <dgm:t>
        <a:bodyPr/>
        <a:lstStyle/>
        <a:p>
          <a:endParaRPr lang="zh-CN" altLang="en-US" sz="1200" dirty="0"/>
        </a:p>
      </dgm:t>
    </dgm:pt>
    <dgm:pt modelId="{BE8D43A1-D368-468C-976C-67DA10BA96F1}" type="parTrans" cxnId="{66D0E0D7-EFED-4BE6-AED6-A09AE1AD4908}">
      <dgm:prSet/>
      <dgm:spPr/>
      <dgm:t>
        <a:bodyPr/>
        <a:lstStyle/>
        <a:p>
          <a:endParaRPr lang="zh-CN" altLang="en-US" sz="1100"/>
        </a:p>
      </dgm:t>
    </dgm:pt>
    <dgm:pt modelId="{ED3702F5-BA67-4528-BA09-3506F2288329}" type="sibTrans" cxnId="{66D0E0D7-EFED-4BE6-AED6-A09AE1AD4908}">
      <dgm:prSet/>
      <dgm:spPr/>
      <dgm:t>
        <a:bodyPr/>
        <a:lstStyle/>
        <a:p>
          <a:endParaRPr lang="zh-CN" altLang="en-US" sz="1100"/>
        </a:p>
      </dgm:t>
    </dgm:pt>
    <dgm:pt modelId="{93546780-09C8-46F4-B3CF-14C87500DE76}">
      <dgm:prSet custT="1"/>
      <dgm:spPr/>
      <dgm:t>
        <a:bodyPr/>
        <a:lstStyle/>
        <a:p>
          <a:pPr marL="0" lvl="0" algn="ctr" defTabSz="533400">
            <a:lnSpc>
              <a:spcPct val="90000"/>
            </a:lnSpc>
            <a:spcBef>
              <a:spcPct val="0"/>
            </a:spcBef>
            <a:spcAft>
              <a:spcPct val="35000"/>
            </a:spcAft>
            <a:buNone/>
          </a:pPr>
          <a:r>
            <a:rPr lang="zh-CN" altLang="en-US" sz="1200" b="1" kern="1200" dirty="0">
              <a:solidFill>
                <a:prstClr val="black">
                  <a:lumMod val="95000"/>
                  <a:lumOff val="5000"/>
                </a:prstClr>
              </a:solidFill>
              <a:latin typeface="DengXian" panose="020F0502020204030204"/>
              <a:ea typeface="DengXian" panose="02010600030101010101" pitchFamily="2" charset="-122"/>
              <a:cs typeface="+mn-cs"/>
            </a:rPr>
            <a:t>联调测试平台</a:t>
          </a:r>
        </a:p>
      </dgm:t>
    </dgm:pt>
    <dgm:pt modelId="{E47B35EE-E23B-49D9-AE53-2D367B4A4C0B}" type="parTrans" cxnId="{A684D238-A954-483F-8C04-1149B66FB08E}">
      <dgm:prSet/>
      <dgm:spPr/>
      <dgm:t>
        <a:bodyPr/>
        <a:lstStyle/>
        <a:p>
          <a:endParaRPr lang="zh-CN" altLang="en-US" sz="1100"/>
        </a:p>
      </dgm:t>
    </dgm:pt>
    <dgm:pt modelId="{5781E63F-79E9-4C81-8CB4-B85823F7815D}" type="sibTrans" cxnId="{A684D238-A954-483F-8C04-1149B66FB08E}">
      <dgm:prSet/>
      <dgm:spPr/>
      <dgm:t>
        <a:bodyPr/>
        <a:lstStyle/>
        <a:p>
          <a:endParaRPr lang="zh-CN" altLang="en-US" sz="1100"/>
        </a:p>
      </dgm:t>
    </dgm:pt>
    <dgm:pt modelId="{68D78F1B-2AEA-40EA-8DFA-7816D8652D32}">
      <dgm:prSet custT="1"/>
      <dgm:spPr/>
      <dgm:t>
        <a:bodyPr/>
        <a:lstStyle/>
        <a:p>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发电机变流器联调数据获取</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dgm:t>
    </dgm:pt>
    <dgm:pt modelId="{DB81D45C-8179-4DA5-BBCD-141D523293FC}" type="parTrans" cxnId="{35BF5D6B-5E28-404A-B99A-CC6348FA9F5F}">
      <dgm:prSet/>
      <dgm:spPr/>
      <dgm:t>
        <a:bodyPr/>
        <a:lstStyle/>
        <a:p>
          <a:endParaRPr lang="zh-CN" altLang="en-US"/>
        </a:p>
      </dgm:t>
    </dgm:pt>
    <dgm:pt modelId="{A89C459E-648C-44A4-8D35-E3FE061C7477}" type="sibTrans" cxnId="{35BF5D6B-5E28-404A-B99A-CC6348FA9F5F}">
      <dgm:prSet/>
      <dgm:spPr/>
      <dgm:t>
        <a:bodyPr/>
        <a:lstStyle/>
        <a:p>
          <a:endParaRPr lang="zh-CN" altLang="en-US"/>
        </a:p>
      </dgm:t>
    </dgm:pt>
    <dgm:pt modelId="{784D9202-1C95-4C93-B0E2-F851E92601CD}">
      <dgm:prSet/>
      <dgm:spPr/>
      <dgm:t>
        <a:bodyPr/>
        <a:lstStyle/>
        <a:p>
          <a:endParaRPr lang="zh-CN" altLang="en-US" sz="1600" kern="1200" dirty="0"/>
        </a:p>
      </dgm:t>
    </dgm:pt>
    <dgm:pt modelId="{6493C4DD-AC71-4D14-831D-206382A794C4}" type="parTrans" cxnId="{16BC2700-770A-44A7-BE14-E2D8B1C0111B}">
      <dgm:prSet/>
      <dgm:spPr/>
      <dgm:t>
        <a:bodyPr/>
        <a:lstStyle/>
        <a:p>
          <a:endParaRPr lang="zh-CN" altLang="en-US"/>
        </a:p>
      </dgm:t>
    </dgm:pt>
    <dgm:pt modelId="{D8E76D4B-5180-4F49-9CE2-7A0D0F4EBAF2}" type="sibTrans" cxnId="{16BC2700-770A-44A7-BE14-E2D8B1C0111B}">
      <dgm:prSet/>
      <dgm:spPr/>
      <dgm:t>
        <a:bodyPr/>
        <a:lstStyle/>
        <a:p>
          <a:endParaRPr lang="zh-CN" altLang="en-US"/>
        </a:p>
      </dgm:t>
    </dgm:pt>
    <dgm:pt modelId="{6CC9B0A1-A5ED-4CED-980D-2B23192347C2}">
      <dgm:prSet custT="1"/>
      <dgm:spPr/>
      <dgm:t>
        <a:bodyPr/>
        <a:lstStyle/>
        <a:p>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独立的数据后处理平台，进行相关计算。</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dgm:t>
    </dgm:pt>
    <dgm:pt modelId="{A5BBB836-DA46-4BDD-B863-2EA1E39875D5}" type="parTrans" cxnId="{73FDF6D4-C189-4D2B-9522-9B2CC1823FA6}">
      <dgm:prSet/>
      <dgm:spPr/>
      <dgm:t>
        <a:bodyPr/>
        <a:lstStyle/>
        <a:p>
          <a:endParaRPr lang="zh-CN" altLang="en-US"/>
        </a:p>
      </dgm:t>
    </dgm:pt>
    <dgm:pt modelId="{938BBDB2-B37E-476A-B616-366C9FD7E90F}" type="sibTrans" cxnId="{73FDF6D4-C189-4D2B-9522-9B2CC1823FA6}">
      <dgm:prSet/>
      <dgm:spPr/>
      <dgm:t>
        <a:bodyPr/>
        <a:lstStyle/>
        <a:p>
          <a:endParaRPr lang="zh-CN" altLang="en-US"/>
        </a:p>
      </dgm:t>
    </dgm:pt>
    <dgm:pt modelId="{95ED6943-5FD0-464A-9298-B35764C8623C}">
      <dgm:prSet custT="1"/>
      <dgm:spPr/>
      <dgm:t>
        <a:bodyPr/>
        <a:lstStyle/>
        <a:p>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联调测试分析报告自动生成。</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dgm:t>
    </dgm:pt>
    <dgm:pt modelId="{3FF6E5A0-024C-40AE-966B-5A9B64467571}" type="parTrans" cxnId="{D1EF7937-0992-420E-BC39-ED95705CA4C8}">
      <dgm:prSet/>
      <dgm:spPr/>
      <dgm:t>
        <a:bodyPr/>
        <a:lstStyle/>
        <a:p>
          <a:endParaRPr lang="zh-CN" altLang="en-US"/>
        </a:p>
      </dgm:t>
    </dgm:pt>
    <dgm:pt modelId="{A6775CF7-6CF6-4232-9906-06596C22DB24}" type="sibTrans" cxnId="{D1EF7937-0992-420E-BC39-ED95705CA4C8}">
      <dgm:prSet/>
      <dgm:spPr/>
      <dgm:t>
        <a:bodyPr/>
        <a:lstStyle/>
        <a:p>
          <a:endParaRPr lang="zh-CN" altLang="en-US"/>
        </a:p>
      </dgm:t>
    </dgm:pt>
    <dgm:pt modelId="{FBB082AD-533C-4F3F-9D23-3E7FA528E4B8}">
      <dgm:prSet phldrT="[文本]" custT="1"/>
      <dgm:spPr/>
      <dgm:t>
        <a:bodyPr/>
        <a:lstStyle/>
        <a:p>
          <a:r>
            <a:rPr lang="zh-CN" altLang="en-US" sz="1200" kern="1200" dirty="0" smtClean="0">
              <a:solidFill>
                <a:prstClr val="black">
                  <a:hueOff val="0"/>
                  <a:satOff val="0"/>
                  <a:lumOff val="0"/>
                  <a:alphaOff val="0"/>
                </a:prstClr>
              </a:solidFill>
              <a:latin typeface="+mn-lt"/>
              <a:ea typeface="+mn-ea"/>
              <a:cs typeface="+mn-cs"/>
            </a:rPr>
            <a:t>完成以往设计经验的数字化提取与导入</a:t>
          </a:r>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dgm:t>
    </dgm:pt>
    <dgm:pt modelId="{08AD94E2-E73D-4A21-AF64-811FCF16625E}" type="parTrans" cxnId="{13265D17-F25C-43B6-B2BF-101C0F1A4E0C}">
      <dgm:prSet/>
      <dgm:spPr/>
      <dgm:t>
        <a:bodyPr/>
        <a:lstStyle/>
        <a:p>
          <a:endParaRPr lang="zh-CN" altLang="en-US"/>
        </a:p>
      </dgm:t>
    </dgm:pt>
    <dgm:pt modelId="{BD9129DF-236A-4D1D-8F89-18C904DD672E}" type="sibTrans" cxnId="{13265D17-F25C-43B6-B2BF-101C0F1A4E0C}">
      <dgm:prSet/>
      <dgm:spPr/>
      <dgm:t>
        <a:bodyPr/>
        <a:lstStyle/>
        <a:p>
          <a:endParaRPr lang="zh-CN" altLang="en-US"/>
        </a:p>
      </dgm:t>
    </dgm:pt>
    <dgm:pt modelId="{F474BA72-8DF7-4242-9CFE-2CE80141CB27}">
      <dgm:prSet custT="1"/>
      <dgm:spPr/>
      <dgm:t>
        <a:bodyPr/>
        <a:lstStyle/>
        <a:p>
          <a:r>
            <a:rPr lang="zh-CN" altLang="en-US" sz="1200" b="1" kern="1200" dirty="0" smtClean="0">
              <a:solidFill>
                <a:prstClr val="black">
                  <a:lumMod val="95000"/>
                  <a:lumOff val="5000"/>
                </a:prstClr>
              </a:solidFill>
              <a:latin typeface="DengXian" panose="020F0502020204030204"/>
              <a:ea typeface="DengXian" panose="02010600030101010101" pitchFamily="2" charset="-122"/>
              <a:cs typeface="+mn-cs"/>
            </a:rPr>
            <a:t>电气接口图纸模块化</a:t>
          </a:r>
          <a:endParaRPr lang="zh-CN" altLang="en-US" sz="1200" b="1" kern="1200" dirty="0">
            <a:solidFill>
              <a:prstClr val="black">
                <a:lumMod val="95000"/>
                <a:lumOff val="5000"/>
              </a:prstClr>
            </a:solidFill>
            <a:latin typeface="DengXian" panose="020F0502020204030204"/>
            <a:ea typeface="DengXian" panose="02010600030101010101" pitchFamily="2" charset="-122"/>
            <a:cs typeface="+mn-cs"/>
          </a:endParaRPr>
        </a:p>
      </dgm:t>
    </dgm:pt>
    <dgm:pt modelId="{D5FFE717-DD0E-43D5-9BD0-D08EFB0AA5C6}" type="parTrans" cxnId="{A340E405-D072-439F-AFF3-8902B2AABC0E}">
      <dgm:prSet/>
      <dgm:spPr/>
      <dgm:t>
        <a:bodyPr/>
        <a:lstStyle/>
        <a:p>
          <a:endParaRPr lang="zh-CN" altLang="en-US"/>
        </a:p>
      </dgm:t>
    </dgm:pt>
    <dgm:pt modelId="{ADE2A5A6-06B0-47B3-AD62-4A9BD0F7A706}" type="sibTrans" cxnId="{A340E405-D072-439F-AFF3-8902B2AABC0E}">
      <dgm:prSet/>
      <dgm:spPr/>
      <dgm:t>
        <a:bodyPr/>
        <a:lstStyle/>
        <a:p>
          <a:endParaRPr lang="zh-CN" altLang="en-US"/>
        </a:p>
      </dgm:t>
    </dgm:pt>
    <dgm:pt modelId="{3F964AB0-4BBA-4003-823D-57F6DE105BD2}">
      <dgm:prSet custT="1"/>
      <dgm:spPr/>
      <dgm:t>
        <a:bodyPr/>
        <a:lstStyle/>
        <a:p>
          <a:r>
            <a:rPr lang="zh-CN" altLang="en-US" sz="1200" b="1" kern="1200" dirty="0" smtClean="0">
              <a:solidFill>
                <a:prstClr val="black">
                  <a:lumMod val="95000"/>
                  <a:lumOff val="5000"/>
                </a:prstClr>
              </a:solidFill>
              <a:latin typeface="DengXian" panose="020F0502020204030204"/>
              <a:ea typeface="DengXian" panose="02010600030101010101" pitchFamily="2" charset="-122"/>
              <a:cs typeface="+mn-cs"/>
            </a:rPr>
            <a:t>文档物料协同管理平台</a:t>
          </a:r>
          <a:endParaRPr lang="zh-CN" altLang="en-US" sz="1200" b="1" kern="1200" dirty="0">
            <a:solidFill>
              <a:prstClr val="black">
                <a:lumMod val="95000"/>
                <a:lumOff val="5000"/>
              </a:prstClr>
            </a:solidFill>
            <a:latin typeface="DengXian" panose="020F0502020204030204"/>
            <a:ea typeface="DengXian" panose="02010600030101010101" pitchFamily="2" charset="-122"/>
            <a:cs typeface="+mn-cs"/>
          </a:endParaRPr>
        </a:p>
      </dgm:t>
    </dgm:pt>
    <dgm:pt modelId="{896BDFE9-CD63-404A-B254-797FD7D1AE0A}" type="parTrans" cxnId="{AC0BC1BD-7AC4-4CE3-9EA2-BC9585AD0343}">
      <dgm:prSet/>
      <dgm:spPr/>
      <dgm:t>
        <a:bodyPr/>
        <a:lstStyle/>
        <a:p>
          <a:endParaRPr lang="zh-CN" altLang="en-US"/>
        </a:p>
      </dgm:t>
    </dgm:pt>
    <dgm:pt modelId="{B408B86A-8213-41DB-BB21-38EACD4BC356}" type="sibTrans" cxnId="{AC0BC1BD-7AC4-4CE3-9EA2-BC9585AD0343}">
      <dgm:prSet/>
      <dgm:spPr/>
      <dgm:t>
        <a:bodyPr/>
        <a:lstStyle/>
        <a:p>
          <a:endParaRPr lang="zh-CN" altLang="en-US"/>
        </a:p>
      </dgm:t>
    </dgm:pt>
    <dgm:pt modelId="{761C198D-147C-437E-8154-8A48FF6043B9}">
      <dgm:prSet custT="1"/>
      <dgm:spPr/>
      <dgm:t>
        <a:bodyPr/>
        <a:lstStyle/>
        <a:p>
          <a:pPr rtl="0"/>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将电气图纸整合进</a:t>
          </a:r>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EPLAN</a:t>
          </a: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标准化模板中</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dgm:t>
    </dgm:pt>
    <dgm:pt modelId="{55B0854E-81B5-4978-A919-3AD8C764EACE}" type="parTrans" cxnId="{0852E93A-C099-4B40-A64C-AF04F6E65816}">
      <dgm:prSet/>
      <dgm:spPr/>
      <dgm:t>
        <a:bodyPr/>
        <a:lstStyle/>
        <a:p>
          <a:endParaRPr lang="zh-CN" altLang="en-US"/>
        </a:p>
      </dgm:t>
    </dgm:pt>
    <dgm:pt modelId="{D7E30FD8-F012-4FCD-88DA-751A9361B8A8}" type="sibTrans" cxnId="{0852E93A-C099-4B40-A64C-AF04F6E65816}">
      <dgm:prSet/>
      <dgm:spPr/>
      <dgm:t>
        <a:bodyPr/>
        <a:lstStyle/>
        <a:p>
          <a:endParaRPr lang="zh-CN" altLang="en-US"/>
        </a:p>
      </dgm:t>
    </dgm:pt>
    <dgm:pt modelId="{C4C0A274-F844-4DF2-8026-C7195DC12146}">
      <dgm:prSet custT="1"/>
      <dgm:spPr/>
      <dgm:t>
        <a:bodyPr/>
        <a:lstStyle/>
        <a:p>
          <a:pPr rtl="0"/>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建立完善的文档管理平台，关联物料的协同管理等</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dgm:t>
    </dgm:pt>
    <dgm:pt modelId="{95FFB5A1-888B-4D25-BE53-BFE24C14E627}" type="parTrans" cxnId="{FAE19EDB-94A3-4609-90EC-F90AE3586355}">
      <dgm:prSet/>
      <dgm:spPr/>
      <dgm:t>
        <a:bodyPr/>
        <a:lstStyle/>
        <a:p>
          <a:endParaRPr lang="zh-CN" altLang="en-US"/>
        </a:p>
      </dgm:t>
    </dgm:pt>
    <dgm:pt modelId="{0B84C5B6-681A-4325-BA30-58B61D8E541E}" type="sibTrans" cxnId="{FAE19EDB-94A3-4609-90EC-F90AE3586355}">
      <dgm:prSet/>
      <dgm:spPr/>
      <dgm:t>
        <a:bodyPr/>
        <a:lstStyle/>
        <a:p>
          <a:endParaRPr lang="zh-CN" altLang="en-US"/>
        </a:p>
      </dgm:t>
    </dgm:pt>
    <dgm:pt modelId="{EA51A20D-1062-4E24-9CFE-457D0D4C4592}">
      <dgm:prSet phldrT="[文本]" custT="1"/>
      <dgm:spPr/>
      <dgm:t>
        <a:bodyPr/>
        <a:lstStyle/>
        <a:p>
          <a:r>
            <a:rPr lang="zh-CN" altLang="en-US" sz="1100" kern="1200" dirty="0" smtClean="0">
              <a:solidFill>
                <a:schemeClr val="dk1"/>
              </a:solidFill>
              <a:latin typeface="微软雅黑" panose="020B0503020204020204" pitchFamily="34" charset="-122"/>
              <a:ea typeface="微软雅黑" panose="020B0503020204020204" pitchFamily="34" charset="-122"/>
              <a:cs typeface="+mn-cs"/>
            </a:rPr>
            <a:t>实现全功率段多工况发电机参数计算分析</a:t>
          </a:r>
          <a:endParaRPr lang="zh-CN" altLang="en-US" sz="1100" kern="1200" dirty="0">
            <a:solidFill>
              <a:schemeClr val="dk1"/>
            </a:solidFill>
            <a:latin typeface="微软雅黑" panose="020B0503020204020204" pitchFamily="34" charset="-122"/>
            <a:ea typeface="微软雅黑" panose="020B0503020204020204" pitchFamily="34" charset="-122"/>
            <a:cs typeface="+mn-cs"/>
          </a:endParaRPr>
        </a:p>
      </dgm:t>
    </dgm:pt>
    <dgm:pt modelId="{94DAE277-48EC-477D-977B-C69FCD4303FA}" type="parTrans" cxnId="{25666E75-E357-4B9C-AE6D-A10645A032B8}">
      <dgm:prSet/>
      <dgm:spPr/>
      <dgm:t>
        <a:bodyPr/>
        <a:lstStyle/>
        <a:p>
          <a:endParaRPr lang="zh-CN" altLang="en-US"/>
        </a:p>
      </dgm:t>
    </dgm:pt>
    <dgm:pt modelId="{0585AAD8-53A3-4A9C-BACB-6B24CAA21F1B}" type="sibTrans" cxnId="{25666E75-E357-4B9C-AE6D-A10645A032B8}">
      <dgm:prSet/>
      <dgm:spPr/>
      <dgm:t>
        <a:bodyPr/>
        <a:lstStyle/>
        <a:p>
          <a:endParaRPr lang="zh-CN" altLang="en-US"/>
        </a:p>
      </dgm:t>
    </dgm:pt>
    <dgm:pt modelId="{6143C118-DDFA-4B25-A100-E3ACB5C2774B}">
      <dgm:prSet custT="1"/>
      <dgm:spPr/>
      <dgm:t>
        <a:bodyPr/>
        <a:lstStyle/>
        <a:p>
          <a:r>
            <a:rPr lang="zh-CN" altLang="en-US" sz="1100" kern="1200" dirty="0" smtClean="0">
              <a:solidFill>
                <a:schemeClr val="dk1"/>
              </a:solidFill>
              <a:latin typeface="微软雅黑" panose="020B0503020204020204" pitchFamily="34" charset="-122"/>
              <a:ea typeface="微软雅黑" panose="020B0503020204020204" pitchFamily="34" charset="-122"/>
              <a:cs typeface="+mn-cs"/>
            </a:rPr>
            <a:t>实现参数自动寻优和参数动态调节</a:t>
          </a:r>
        </a:p>
      </dgm:t>
    </dgm:pt>
    <dgm:pt modelId="{34C10310-5CE4-4030-9DE8-366D168B428D}" type="parTrans" cxnId="{8E73F699-05DD-483A-9DE7-4D75E44817C7}">
      <dgm:prSet/>
      <dgm:spPr/>
      <dgm:t>
        <a:bodyPr/>
        <a:lstStyle/>
        <a:p>
          <a:endParaRPr lang="zh-CN" altLang="en-US"/>
        </a:p>
      </dgm:t>
    </dgm:pt>
    <dgm:pt modelId="{A723F095-138A-4D42-BA16-858986065E0C}" type="sibTrans" cxnId="{8E73F699-05DD-483A-9DE7-4D75E44817C7}">
      <dgm:prSet/>
      <dgm:spPr/>
      <dgm:t>
        <a:bodyPr/>
        <a:lstStyle/>
        <a:p>
          <a:endParaRPr lang="zh-CN" altLang="en-US"/>
        </a:p>
      </dgm:t>
    </dgm:pt>
    <dgm:pt modelId="{B56EB033-DDC2-478D-8CFE-1C43C485D88F}">
      <dgm:prSet custT="1"/>
      <dgm:spPr/>
      <dgm:t>
        <a:bodyPr/>
        <a:lstStyle/>
        <a:p>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开发设计经验的数据库系统，形成数字化的参数快速查询和设计指导能力</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dgm:t>
    </dgm:pt>
    <dgm:pt modelId="{7705013E-06A0-428F-9F0B-59DBEFA10CFD}" type="parTrans" cxnId="{50D85858-29B1-4638-A87F-1EB02259689E}">
      <dgm:prSet/>
      <dgm:spPr/>
      <dgm:t>
        <a:bodyPr/>
        <a:lstStyle/>
        <a:p>
          <a:endParaRPr lang="zh-CN" altLang="en-US"/>
        </a:p>
      </dgm:t>
    </dgm:pt>
    <dgm:pt modelId="{3CFA7495-A334-4E37-A08E-02CDC830394D}" type="sibTrans" cxnId="{50D85858-29B1-4638-A87F-1EB02259689E}">
      <dgm:prSet/>
      <dgm:spPr/>
      <dgm:t>
        <a:bodyPr/>
        <a:lstStyle/>
        <a:p>
          <a:endParaRPr lang="zh-CN" altLang="en-US"/>
        </a:p>
      </dgm:t>
    </dgm:pt>
    <dgm:pt modelId="{53DDB204-F6F6-4DFA-B130-8849FB26C590}">
      <dgm:prSet phldrT="[文本]" custT="1"/>
      <dgm:spPr/>
      <dgm:t>
        <a:bodyPr/>
        <a:lstStyle/>
        <a:p>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输出界面友好易用的选型软件工具。</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dgm:t>
    </dgm:pt>
    <dgm:pt modelId="{CE579C4D-782E-4FAB-880F-E3A800153F8A}" type="parTrans" cxnId="{938440E1-E1C2-4156-AC04-EDC6FBB49410}">
      <dgm:prSet/>
      <dgm:spPr/>
      <dgm:t>
        <a:bodyPr/>
        <a:lstStyle/>
        <a:p>
          <a:endParaRPr lang="zh-CN" altLang="en-US"/>
        </a:p>
      </dgm:t>
    </dgm:pt>
    <dgm:pt modelId="{2D77C3A3-C337-49E8-803A-A73E1C2BB957}" type="sibTrans" cxnId="{938440E1-E1C2-4156-AC04-EDC6FBB49410}">
      <dgm:prSet/>
      <dgm:spPr/>
      <dgm:t>
        <a:bodyPr/>
        <a:lstStyle/>
        <a:p>
          <a:endParaRPr lang="zh-CN" altLang="en-US"/>
        </a:p>
      </dgm:t>
    </dgm:pt>
    <dgm:pt modelId="{FE9969CA-6BFF-47AC-A64B-60602679D73B}">
      <dgm:prSet custT="1"/>
      <dgm:spPr/>
      <dgm:t>
        <a:bodyPr/>
        <a:lstStyle/>
        <a:p>
          <a:pPr rtl="0"/>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EPLAN</a:t>
          </a: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中接口信息原理图纸、外形图纸相互关联管理。</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dgm:t>
    </dgm:pt>
    <dgm:pt modelId="{1BD936DB-0BA8-46DF-9135-AC31357671F8}" type="parTrans" cxnId="{952FE333-7F4A-4A3E-B408-5DB0460A6D8D}">
      <dgm:prSet/>
      <dgm:spPr/>
      <dgm:t>
        <a:bodyPr/>
        <a:lstStyle/>
        <a:p>
          <a:endParaRPr lang="zh-CN" altLang="en-US"/>
        </a:p>
      </dgm:t>
    </dgm:pt>
    <dgm:pt modelId="{661D585C-D626-4D7C-9894-F1E231FEC5AA}" type="sibTrans" cxnId="{952FE333-7F4A-4A3E-B408-5DB0460A6D8D}">
      <dgm:prSet/>
      <dgm:spPr/>
      <dgm:t>
        <a:bodyPr/>
        <a:lstStyle/>
        <a:p>
          <a:endParaRPr lang="zh-CN" altLang="en-US"/>
        </a:p>
      </dgm:t>
    </dgm:pt>
    <dgm:pt modelId="{4E6F4261-A76E-473D-AC5D-ED5253ACCB99}">
      <dgm:prSet phldrT="[文本]" custT="1"/>
      <dgm:spPr/>
      <dgm:t>
        <a:bodyPr/>
        <a:lstStyle/>
        <a:p>
          <a:r>
            <a:rPr lang="zh-CN" altLang="en-US" sz="1200" dirty="0" smtClean="0"/>
            <a:t>降低</a:t>
          </a:r>
          <a:r>
            <a:rPr lang="zh-CN" altLang="en-US" sz="1200" dirty="0"/>
            <a:t>大功率测试平台的搭建或使用成本。</a:t>
          </a:r>
        </a:p>
      </dgm:t>
    </dgm:pt>
    <dgm:pt modelId="{FDDBF355-2588-4A8E-BE79-0E1B220ACCAF}" type="parTrans" cxnId="{D49457B2-7EC8-483E-B8B8-22B030D6081E}">
      <dgm:prSet/>
      <dgm:spPr/>
    </dgm:pt>
    <dgm:pt modelId="{8F29C975-4823-43EF-BDA6-BE125E0123A1}" type="sibTrans" cxnId="{D49457B2-7EC8-483E-B8B8-22B030D6081E}">
      <dgm:prSet/>
      <dgm:spPr/>
    </dgm:pt>
    <dgm:pt modelId="{1673FBCC-3D24-46FB-A41E-2573494EF55E}" type="pres">
      <dgm:prSet presAssocID="{A7429A81-E789-492F-A82D-C5E30D4012E9}" presName="Name0" presStyleCnt="0">
        <dgm:presLayoutVars>
          <dgm:dir/>
          <dgm:animLvl val="lvl"/>
          <dgm:resizeHandles val="exact"/>
        </dgm:presLayoutVars>
      </dgm:prSet>
      <dgm:spPr/>
      <dgm:t>
        <a:bodyPr/>
        <a:lstStyle/>
        <a:p>
          <a:endParaRPr lang="zh-CN" altLang="en-US"/>
        </a:p>
      </dgm:t>
    </dgm:pt>
    <dgm:pt modelId="{15A47F81-996F-4CB3-874E-29DE62989BC6}" type="pres">
      <dgm:prSet presAssocID="{ADF5577E-92A2-472B-8F92-8EB0F54B45E8}" presName="composite" presStyleCnt="0"/>
      <dgm:spPr/>
    </dgm:pt>
    <dgm:pt modelId="{F9FC19E7-668D-406B-84F7-8D25DAC1F841}" type="pres">
      <dgm:prSet presAssocID="{ADF5577E-92A2-472B-8F92-8EB0F54B45E8}" presName="parTx" presStyleLbl="alignNode1" presStyleIdx="0" presStyleCnt="6">
        <dgm:presLayoutVars>
          <dgm:chMax val="0"/>
          <dgm:chPref val="0"/>
          <dgm:bulletEnabled val="1"/>
        </dgm:presLayoutVars>
      </dgm:prSet>
      <dgm:spPr/>
      <dgm:t>
        <a:bodyPr/>
        <a:lstStyle/>
        <a:p>
          <a:endParaRPr lang="zh-CN" altLang="en-US"/>
        </a:p>
      </dgm:t>
    </dgm:pt>
    <dgm:pt modelId="{4753A150-B417-4862-9E3E-44976D9F96E0}" type="pres">
      <dgm:prSet presAssocID="{ADF5577E-92A2-472B-8F92-8EB0F54B45E8}" presName="desTx" presStyleLbl="alignAccFollowNode1" presStyleIdx="0" presStyleCnt="6">
        <dgm:presLayoutVars>
          <dgm:bulletEnabled val="1"/>
        </dgm:presLayoutVars>
      </dgm:prSet>
      <dgm:spPr/>
      <dgm:t>
        <a:bodyPr/>
        <a:lstStyle/>
        <a:p>
          <a:endParaRPr lang="zh-CN" altLang="en-US"/>
        </a:p>
      </dgm:t>
    </dgm:pt>
    <dgm:pt modelId="{AD632ED7-93B0-4947-8006-7F88CBA38C34}" type="pres">
      <dgm:prSet presAssocID="{F6BE79C5-322F-4400-B11D-8FD580E1ACD6}" presName="space" presStyleCnt="0"/>
      <dgm:spPr/>
    </dgm:pt>
    <dgm:pt modelId="{48640817-1F3C-4908-96DB-7D412457B254}" type="pres">
      <dgm:prSet presAssocID="{A3B983FF-BFA3-4C7C-B212-89AD2DB8017A}" presName="composite" presStyleCnt="0"/>
      <dgm:spPr/>
    </dgm:pt>
    <dgm:pt modelId="{9EAA12CF-0D31-45D4-8099-2E56666F8491}" type="pres">
      <dgm:prSet presAssocID="{A3B983FF-BFA3-4C7C-B212-89AD2DB8017A}" presName="parTx" presStyleLbl="alignNode1" presStyleIdx="1" presStyleCnt="6">
        <dgm:presLayoutVars>
          <dgm:chMax val="0"/>
          <dgm:chPref val="0"/>
          <dgm:bulletEnabled val="1"/>
        </dgm:presLayoutVars>
      </dgm:prSet>
      <dgm:spPr/>
      <dgm:t>
        <a:bodyPr/>
        <a:lstStyle/>
        <a:p>
          <a:endParaRPr lang="zh-CN" altLang="en-US"/>
        </a:p>
      </dgm:t>
    </dgm:pt>
    <dgm:pt modelId="{45AC8EEA-EA3B-4278-BCF6-CCD6F2223E95}" type="pres">
      <dgm:prSet presAssocID="{A3B983FF-BFA3-4C7C-B212-89AD2DB8017A}" presName="desTx" presStyleLbl="alignAccFollowNode1" presStyleIdx="1" presStyleCnt="6">
        <dgm:presLayoutVars>
          <dgm:bulletEnabled val="1"/>
        </dgm:presLayoutVars>
      </dgm:prSet>
      <dgm:spPr/>
      <dgm:t>
        <a:bodyPr/>
        <a:lstStyle/>
        <a:p>
          <a:endParaRPr lang="zh-CN" altLang="en-US"/>
        </a:p>
      </dgm:t>
    </dgm:pt>
    <dgm:pt modelId="{7F697074-2642-4E30-BE8D-0BC96E9C79A5}" type="pres">
      <dgm:prSet presAssocID="{317F801A-DD3D-4F65-ABF1-1D33A76FFB0E}" presName="space" presStyleCnt="0"/>
      <dgm:spPr/>
    </dgm:pt>
    <dgm:pt modelId="{6C1F3E30-675D-4EED-A5A8-61D2E4DDD397}" type="pres">
      <dgm:prSet presAssocID="{6728FC55-954B-476A-904E-776953C2F4A9}" presName="composite" presStyleCnt="0"/>
      <dgm:spPr/>
    </dgm:pt>
    <dgm:pt modelId="{C6EB4410-3BC8-4B94-A989-CA6518CF1BAF}" type="pres">
      <dgm:prSet presAssocID="{6728FC55-954B-476A-904E-776953C2F4A9}" presName="parTx" presStyleLbl="alignNode1" presStyleIdx="2" presStyleCnt="6">
        <dgm:presLayoutVars>
          <dgm:chMax val="0"/>
          <dgm:chPref val="0"/>
          <dgm:bulletEnabled val="1"/>
        </dgm:presLayoutVars>
      </dgm:prSet>
      <dgm:spPr/>
      <dgm:t>
        <a:bodyPr/>
        <a:lstStyle/>
        <a:p>
          <a:endParaRPr lang="zh-CN" altLang="en-US"/>
        </a:p>
      </dgm:t>
    </dgm:pt>
    <dgm:pt modelId="{DF1EE02F-D2E7-4D86-97E6-10FB4DACCC4B}" type="pres">
      <dgm:prSet presAssocID="{6728FC55-954B-476A-904E-776953C2F4A9}" presName="desTx" presStyleLbl="alignAccFollowNode1" presStyleIdx="2" presStyleCnt="6">
        <dgm:presLayoutVars>
          <dgm:bulletEnabled val="1"/>
        </dgm:presLayoutVars>
      </dgm:prSet>
      <dgm:spPr/>
      <dgm:t>
        <a:bodyPr/>
        <a:lstStyle/>
        <a:p>
          <a:endParaRPr lang="zh-CN" altLang="en-US"/>
        </a:p>
      </dgm:t>
    </dgm:pt>
    <dgm:pt modelId="{41995CE5-C956-4B41-BC1E-6710C9079BC7}" type="pres">
      <dgm:prSet presAssocID="{33EE9045-4324-4EB1-9827-A1ACF8172AC1}" presName="space" presStyleCnt="0"/>
      <dgm:spPr/>
    </dgm:pt>
    <dgm:pt modelId="{ED0582D6-BE28-46D9-9687-97B33EAA4AB0}" type="pres">
      <dgm:prSet presAssocID="{93546780-09C8-46F4-B3CF-14C87500DE76}" presName="composite" presStyleCnt="0"/>
      <dgm:spPr/>
    </dgm:pt>
    <dgm:pt modelId="{521C4EB0-2992-43B7-95E6-AFFDB073D239}" type="pres">
      <dgm:prSet presAssocID="{93546780-09C8-46F4-B3CF-14C87500DE76}" presName="parTx" presStyleLbl="alignNode1" presStyleIdx="3" presStyleCnt="6" custLinFactNeighborX="261">
        <dgm:presLayoutVars>
          <dgm:chMax val="0"/>
          <dgm:chPref val="0"/>
          <dgm:bulletEnabled val="1"/>
        </dgm:presLayoutVars>
      </dgm:prSet>
      <dgm:spPr/>
      <dgm:t>
        <a:bodyPr/>
        <a:lstStyle/>
        <a:p>
          <a:endParaRPr lang="zh-CN" altLang="en-US"/>
        </a:p>
      </dgm:t>
    </dgm:pt>
    <dgm:pt modelId="{67FBAC54-554E-4F4C-8D33-CCDFA971FF74}" type="pres">
      <dgm:prSet presAssocID="{93546780-09C8-46F4-B3CF-14C87500DE76}" presName="desTx" presStyleLbl="alignAccFollowNode1" presStyleIdx="3" presStyleCnt="6">
        <dgm:presLayoutVars>
          <dgm:bulletEnabled val="1"/>
        </dgm:presLayoutVars>
      </dgm:prSet>
      <dgm:spPr/>
      <dgm:t>
        <a:bodyPr/>
        <a:lstStyle/>
        <a:p>
          <a:endParaRPr lang="zh-CN" altLang="en-US"/>
        </a:p>
      </dgm:t>
    </dgm:pt>
    <dgm:pt modelId="{F5427D86-67C0-49A3-B1F0-B867C246B290}" type="pres">
      <dgm:prSet presAssocID="{5781E63F-79E9-4C81-8CB4-B85823F7815D}" presName="space" presStyleCnt="0"/>
      <dgm:spPr/>
    </dgm:pt>
    <dgm:pt modelId="{5F5A3A79-2F80-45C1-B384-3C08D3602548}" type="pres">
      <dgm:prSet presAssocID="{F474BA72-8DF7-4242-9CFE-2CE80141CB27}" presName="composite" presStyleCnt="0"/>
      <dgm:spPr/>
    </dgm:pt>
    <dgm:pt modelId="{084C306F-0A01-45E5-A677-7065B837077D}" type="pres">
      <dgm:prSet presAssocID="{F474BA72-8DF7-4242-9CFE-2CE80141CB27}" presName="parTx" presStyleLbl="alignNode1" presStyleIdx="4" presStyleCnt="6">
        <dgm:presLayoutVars>
          <dgm:chMax val="0"/>
          <dgm:chPref val="0"/>
          <dgm:bulletEnabled val="1"/>
        </dgm:presLayoutVars>
      </dgm:prSet>
      <dgm:spPr/>
      <dgm:t>
        <a:bodyPr/>
        <a:lstStyle/>
        <a:p>
          <a:endParaRPr lang="zh-CN" altLang="en-US"/>
        </a:p>
      </dgm:t>
    </dgm:pt>
    <dgm:pt modelId="{BE9659A0-DFCB-4FF5-99BE-A685A8C31A8D}" type="pres">
      <dgm:prSet presAssocID="{F474BA72-8DF7-4242-9CFE-2CE80141CB27}" presName="desTx" presStyleLbl="alignAccFollowNode1" presStyleIdx="4" presStyleCnt="6">
        <dgm:presLayoutVars>
          <dgm:bulletEnabled val="1"/>
        </dgm:presLayoutVars>
      </dgm:prSet>
      <dgm:spPr/>
      <dgm:t>
        <a:bodyPr/>
        <a:lstStyle/>
        <a:p>
          <a:endParaRPr lang="zh-CN" altLang="en-US"/>
        </a:p>
      </dgm:t>
    </dgm:pt>
    <dgm:pt modelId="{BFBD323F-3AD7-4117-BDFE-0BC522E6863E}" type="pres">
      <dgm:prSet presAssocID="{ADE2A5A6-06B0-47B3-AD62-4A9BD0F7A706}" presName="space" presStyleCnt="0"/>
      <dgm:spPr/>
    </dgm:pt>
    <dgm:pt modelId="{41615008-F915-4EC1-8E81-D4C00A7A9452}" type="pres">
      <dgm:prSet presAssocID="{3F964AB0-4BBA-4003-823D-57F6DE105BD2}" presName="composite" presStyleCnt="0"/>
      <dgm:spPr/>
    </dgm:pt>
    <dgm:pt modelId="{5E4D0290-B2A6-4700-B61F-DF1DFAD662CB}" type="pres">
      <dgm:prSet presAssocID="{3F964AB0-4BBA-4003-823D-57F6DE105BD2}" presName="parTx" presStyleLbl="alignNode1" presStyleIdx="5" presStyleCnt="6">
        <dgm:presLayoutVars>
          <dgm:chMax val="0"/>
          <dgm:chPref val="0"/>
          <dgm:bulletEnabled val="1"/>
        </dgm:presLayoutVars>
      </dgm:prSet>
      <dgm:spPr/>
      <dgm:t>
        <a:bodyPr/>
        <a:lstStyle/>
        <a:p>
          <a:endParaRPr lang="zh-CN" altLang="en-US"/>
        </a:p>
      </dgm:t>
    </dgm:pt>
    <dgm:pt modelId="{7B2E3ECA-5DC6-48F6-A1DB-EFB0DA03A7D3}" type="pres">
      <dgm:prSet presAssocID="{3F964AB0-4BBA-4003-823D-57F6DE105BD2}" presName="desTx" presStyleLbl="alignAccFollowNode1" presStyleIdx="5" presStyleCnt="6">
        <dgm:presLayoutVars>
          <dgm:bulletEnabled val="1"/>
        </dgm:presLayoutVars>
      </dgm:prSet>
      <dgm:spPr/>
      <dgm:t>
        <a:bodyPr/>
        <a:lstStyle/>
        <a:p>
          <a:endParaRPr lang="zh-CN" altLang="en-US"/>
        </a:p>
      </dgm:t>
    </dgm:pt>
  </dgm:ptLst>
  <dgm:cxnLst>
    <dgm:cxn modelId="{13265D17-F25C-43B6-B2BF-101C0F1A4E0C}" srcId="{ADF5577E-92A2-472B-8F92-8EB0F54B45E8}" destId="{FBB082AD-533C-4F3F-9D23-3E7FA528E4B8}" srcOrd="0" destOrd="0" parTransId="{08AD94E2-E73D-4A21-AF64-811FCF16625E}" sibTransId="{BD9129DF-236A-4D1D-8F89-18C904DD672E}"/>
    <dgm:cxn modelId="{25666E75-E357-4B9C-AE6D-A10645A032B8}" srcId="{A3B983FF-BFA3-4C7C-B212-89AD2DB8017A}" destId="{EA51A20D-1062-4E24-9CFE-457D0D4C4592}" srcOrd="3" destOrd="0" parTransId="{94DAE277-48EC-477D-977B-C69FCD4303FA}" sibTransId="{0585AAD8-53A3-4A9C-BACB-6B24CAA21F1B}"/>
    <dgm:cxn modelId="{9C5821EB-FD9C-4D32-B538-8FB313A53A33}" type="presOf" srcId="{697A3001-0B26-447A-A599-338F4F951BA4}" destId="{45AC8EEA-EA3B-4278-BCF6-CCD6F2223E95}" srcOrd="0" destOrd="0" presId="urn:microsoft.com/office/officeart/2005/8/layout/hList1"/>
    <dgm:cxn modelId="{54324F86-93E9-4704-ACC6-63B640E9310C}" srcId="{A7429A81-E789-492F-A82D-C5E30D4012E9}" destId="{6728FC55-954B-476A-904E-776953C2F4A9}" srcOrd="2" destOrd="0" parTransId="{1B26C96B-26E4-4E8F-9A1C-4AB4FD7AD4AB}" sibTransId="{33EE9045-4324-4EB1-9827-A1ACF8172AC1}"/>
    <dgm:cxn modelId="{D1EF7937-0992-420E-BC39-ED95705CA4C8}" srcId="{93546780-09C8-46F4-B3CF-14C87500DE76}" destId="{95ED6943-5FD0-464A-9298-B35764C8623C}" srcOrd="2" destOrd="0" parTransId="{3FF6E5A0-024C-40AE-966B-5A9B64467571}" sibTransId="{A6775CF7-6CF6-4232-9906-06596C22DB24}"/>
    <dgm:cxn modelId="{35BF5D6B-5E28-404A-B99A-CC6348FA9F5F}" srcId="{93546780-09C8-46F4-B3CF-14C87500DE76}" destId="{68D78F1B-2AEA-40EA-8DFA-7816D8652D32}" srcOrd="0" destOrd="0" parTransId="{DB81D45C-8179-4DA5-BBCD-141D523293FC}" sibTransId="{A89C459E-648C-44A4-8D35-E3FE061C7477}"/>
    <dgm:cxn modelId="{0852E93A-C099-4B40-A64C-AF04F6E65816}" srcId="{F474BA72-8DF7-4242-9CFE-2CE80141CB27}" destId="{761C198D-147C-437E-8154-8A48FF6043B9}" srcOrd="0" destOrd="0" parTransId="{55B0854E-81B5-4978-A919-3AD8C764EACE}" sibTransId="{D7E30FD8-F012-4FCD-88DA-751A9361B8A8}"/>
    <dgm:cxn modelId="{417C387F-F9D2-4035-9F07-31CC43C3130B}" type="presOf" srcId="{8772C07A-08D4-41B7-8612-7F13DBFB453C}" destId="{4753A150-B417-4862-9E3E-44976D9F96E0}" srcOrd="0" destOrd="1" presId="urn:microsoft.com/office/officeart/2005/8/layout/hList1"/>
    <dgm:cxn modelId="{5A21A024-AA59-416A-84EC-050810F5CDDC}" type="presOf" srcId="{784D9202-1C95-4C93-B0E2-F851E92601CD}" destId="{67FBAC54-554E-4F4C-8D33-CCDFA971FF74}" srcOrd="0" destOrd="3" presId="urn:microsoft.com/office/officeart/2005/8/layout/hList1"/>
    <dgm:cxn modelId="{A29C1E69-D783-450E-AC96-5FF0839022BF}" type="presOf" srcId="{6728FC55-954B-476A-904E-776953C2F4A9}" destId="{C6EB4410-3BC8-4B94-A989-CA6518CF1BAF}" srcOrd="0" destOrd="0" presId="urn:microsoft.com/office/officeart/2005/8/layout/hList1"/>
    <dgm:cxn modelId="{FAE19EDB-94A3-4609-90EC-F90AE3586355}" srcId="{3F964AB0-4BBA-4003-823D-57F6DE105BD2}" destId="{C4C0A274-F844-4DF2-8026-C7195DC12146}" srcOrd="0" destOrd="0" parTransId="{95FFB5A1-888B-4D25-BE53-BFE24C14E627}" sibTransId="{0B84C5B6-681A-4325-BA30-58B61D8E541E}"/>
    <dgm:cxn modelId="{50D85858-29B1-4638-A87F-1EB02259689E}" srcId="{3F964AB0-4BBA-4003-823D-57F6DE105BD2}" destId="{B56EB033-DDC2-478D-8CFE-1C43C485D88F}" srcOrd="1" destOrd="0" parTransId="{7705013E-06A0-428F-9F0B-59DBEFA10CFD}" sibTransId="{3CFA7495-A334-4E37-A08E-02CDC830394D}"/>
    <dgm:cxn modelId="{96DB232A-2138-4328-B9F0-4D05596429FF}" type="presOf" srcId="{F474BA72-8DF7-4242-9CFE-2CE80141CB27}" destId="{084C306F-0A01-45E5-A677-7065B837077D}" srcOrd="0" destOrd="0" presId="urn:microsoft.com/office/officeart/2005/8/layout/hList1"/>
    <dgm:cxn modelId="{FDCC5BFD-AA80-449D-A631-7D281F07A4E3}" type="presOf" srcId="{761C198D-147C-437E-8154-8A48FF6043B9}" destId="{BE9659A0-DFCB-4FF5-99BE-A685A8C31A8D}" srcOrd="0" destOrd="0" presId="urn:microsoft.com/office/officeart/2005/8/layout/hList1"/>
    <dgm:cxn modelId="{8E73F699-05DD-483A-9DE7-4D75E44817C7}" srcId="{A3B983FF-BFA3-4C7C-B212-89AD2DB8017A}" destId="{6143C118-DDFA-4B25-A100-E3ACB5C2774B}" srcOrd="4" destOrd="0" parTransId="{34C10310-5CE4-4030-9DE8-366D168B428D}" sibTransId="{A723F095-138A-4D42-BA16-858986065E0C}"/>
    <dgm:cxn modelId="{353FB485-0CC4-4E57-AD5B-E3136BA074E6}" srcId="{ADF5577E-92A2-472B-8F92-8EB0F54B45E8}" destId="{8772C07A-08D4-41B7-8612-7F13DBFB453C}" srcOrd="1" destOrd="0" parTransId="{CCE3599D-01D9-46EA-B13A-C3110A1324B0}" sibTransId="{C04F8565-B41B-4420-ADC6-5E7D49CF7D05}"/>
    <dgm:cxn modelId="{48B7251D-E032-4F3A-9DDD-8E531AB0627D}" type="presOf" srcId="{4E6F4261-A76E-473D-AC5D-ED5253ACCB99}" destId="{DF1EE02F-D2E7-4D86-97E6-10FB4DACCC4B}" srcOrd="0" destOrd="1" presId="urn:microsoft.com/office/officeart/2005/8/layout/hList1"/>
    <dgm:cxn modelId="{A684D238-A954-483F-8C04-1149B66FB08E}" srcId="{A7429A81-E789-492F-A82D-C5E30D4012E9}" destId="{93546780-09C8-46F4-B3CF-14C87500DE76}" srcOrd="3" destOrd="0" parTransId="{E47B35EE-E23B-49D9-AE53-2D367B4A4C0B}" sibTransId="{5781E63F-79E9-4C81-8CB4-B85823F7815D}"/>
    <dgm:cxn modelId="{3E5E0871-9D4C-4308-974F-BB7986DD760A}" type="presOf" srcId="{93546780-09C8-46F4-B3CF-14C87500DE76}" destId="{521C4EB0-2992-43B7-95E6-AFFDB073D239}" srcOrd="0" destOrd="0" presId="urn:microsoft.com/office/officeart/2005/8/layout/hList1"/>
    <dgm:cxn modelId="{379E4EFE-51B0-4219-81E6-7B1B0857180E}" srcId="{A3B983FF-BFA3-4C7C-B212-89AD2DB8017A}" destId="{D7A40066-5450-4655-944F-4829862FB0C5}" srcOrd="1" destOrd="0" parTransId="{35FD855D-ECDF-4925-A491-CA36E23789D4}" sibTransId="{C8B02855-2028-4702-90A1-02873BF769D8}"/>
    <dgm:cxn modelId="{22D33C23-7699-4635-A718-41557EF819F7}" type="presOf" srcId="{6143C118-DDFA-4B25-A100-E3ACB5C2774B}" destId="{45AC8EEA-EA3B-4278-BCF6-CCD6F2223E95}" srcOrd="0" destOrd="4" presId="urn:microsoft.com/office/officeart/2005/8/layout/hList1"/>
    <dgm:cxn modelId="{8965B5D1-339A-4510-BA29-A0EBA38AFA5E}" srcId="{A3B983FF-BFA3-4C7C-B212-89AD2DB8017A}" destId="{332BCAC8-CBDC-443D-8770-C5A5C2764658}" srcOrd="2" destOrd="0" parTransId="{9EC4A7B1-924B-449B-869C-B52F8065320D}" sibTransId="{B692B78B-1AAF-46B0-B559-A264DCED22E6}"/>
    <dgm:cxn modelId="{E1429EC8-9338-46A6-94EE-CDCD52F33DF3}" type="presOf" srcId="{FE9969CA-6BFF-47AC-A64B-60602679D73B}" destId="{BE9659A0-DFCB-4FF5-99BE-A685A8C31A8D}" srcOrd="0" destOrd="1" presId="urn:microsoft.com/office/officeart/2005/8/layout/hList1"/>
    <dgm:cxn modelId="{1B0F51F6-D591-4511-A820-4880EB96475C}" type="presOf" srcId="{68D78F1B-2AEA-40EA-8DFA-7816D8652D32}" destId="{67FBAC54-554E-4F4C-8D33-CCDFA971FF74}" srcOrd="0" destOrd="0" presId="urn:microsoft.com/office/officeart/2005/8/layout/hList1"/>
    <dgm:cxn modelId="{36BA1E0E-6861-4FFB-B624-92BA2A9A2736}" type="presOf" srcId="{332BCAC8-CBDC-443D-8770-C5A5C2764658}" destId="{45AC8EEA-EA3B-4278-BCF6-CCD6F2223E95}" srcOrd="0" destOrd="2" presId="urn:microsoft.com/office/officeart/2005/8/layout/hList1"/>
    <dgm:cxn modelId="{4883D040-6EC3-4A25-A1DE-98EC203C1405}" type="presOf" srcId="{3F964AB0-4BBA-4003-823D-57F6DE105BD2}" destId="{5E4D0290-B2A6-4700-B61F-DF1DFAD662CB}" srcOrd="0" destOrd="0" presId="urn:microsoft.com/office/officeart/2005/8/layout/hList1"/>
    <dgm:cxn modelId="{C4371C17-6305-4507-A54F-50E360C1B996}" srcId="{A7429A81-E789-492F-A82D-C5E30D4012E9}" destId="{ADF5577E-92A2-472B-8F92-8EB0F54B45E8}" srcOrd="0" destOrd="0" parTransId="{79B564B2-8EB8-4946-9837-E89D78D5759A}" sibTransId="{F6BE79C5-322F-4400-B11D-8FD580E1ACD6}"/>
    <dgm:cxn modelId="{C987563B-2669-4CE0-9999-A87328CD2A1A}" srcId="{A7429A81-E789-492F-A82D-C5E30D4012E9}" destId="{A3B983FF-BFA3-4C7C-B212-89AD2DB8017A}" srcOrd="1" destOrd="0" parTransId="{E30BC56D-4B60-4CEF-A87E-AF5DCABC73BA}" sibTransId="{317F801A-DD3D-4F65-ABF1-1D33A76FFB0E}"/>
    <dgm:cxn modelId="{AC0BC1BD-7AC4-4CE3-9EA2-BC9585AD0343}" srcId="{A7429A81-E789-492F-A82D-C5E30D4012E9}" destId="{3F964AB0-4BBA-4003-823D-57F6DE105BD2}" srcOrd="5" destOrd="0" parTransId="{896BDFE9-CD63-404A-B254-797FD7D1AE0A}" sibTransId="{B408B86A-8213-41DB-BB21-38EACD4BC356}"/>
    <dgm:cxn modelId="{38BF69A4-4A15-4C19-9BF9-64EAAA32655F}" type="presOf" srcId="{6CC9B0A1-A5ED-4CED-980D-2B23192347C2}" destId="{67FBAC54-554E-4F4C-8D33-CCDFA971FF74}" srcOrd="0" destOrd="1" presId="urn:microsoft.com/office/officeart/2005/8/layout/hList1"/>
    <dgm:cxn modelId="{433A6F8F-141C-495D-A2DE-017665E0305E}" type="presOf" srcId="{D7A40066-5450-4655-944F-4829862FB0C5}" destId="{45AC8EEA-EA3B-4278-BCF6-CCD6F2223E95}" srcOrd="0" destOrd="1" presId="urn:microsoft.com/office/officeart/2005/8/layout/hList1"/>
    <dgm:cxn modelId="{5746A722-9861-48BC-8891-0237B01C2D6E}" type="presOf" srcId="{EA51A20D-1062-4E24-9CFE-457D0D4C4592}" destId="{45AC8EEA-EA3B-4278-BCF6-CCD6F2223E95}" srcOrd="0" destOrd="3" presId="urn:microsoft.com/office/officeart/2005/8/layout/hList1"/>
    <dgm:cxn modelId="{A340E405-D072-439F-AFF3-8902B2AABC0E}" srcId="{A7429A81-E789-492F-A82D-C5E30D4012E9}" destId="{F474BA72-8DF7-4242-9CFE-2CE80141CB27}" srcOrd="4" destOrd="0" parTransId="{D5FFE717-DD0E-43D5-9BD0-D08EFB0AA5C6}" sibTransId="{ADE2A5A6-06B0-47B3-AD62-4A9BD0F7A706}"/>
    <dgm:cxn modelId="{952FE333-7F4A-4A3E-B408-5DB0460A6D8D}" srcId="{F474BA72-8DF7-4242-9CFE-2CE80141CB27}" destId="{FE9969CA-6BFF-47AC-A64B-60602679D73B}" srcOrd="1" destOrd="0" parTransId="{1BD936DB-0BA8-46DF-9135-AC31357671F8}" sibTransId="{661D585C-D626-4D7C-9894-F1E231FEC5AA}"/>
    <dgm:cxn modelId="{16BC2700-770A-44A7-BE14-E2D8B1C0111B}" srcId="{93546780-09C8-46F4-B3CF-14C87500DE76}" destId="{784D9202-1C95-4C93-B0E2-F851E92601CD}" srcOrd="3" destOrd="0" parTransId="{6493C4DD-AC71-4D14-831D-206382A794C4}" sibTransId="{D8E76D4B-5180-4F49-9CE2-7A0D0F4EBAF2}"/>
    <dgm:cxn modelId="{A21B26DE-8F7F-426F-AC84-97A06383B3CE}" type="presOf" srcId="{53DDB204-F6F6-4DFA-B130-8849FB26C590}" destId="{4753A150-B417-4862-9E3E-44976D9F96E0}" srcOrd="0" destOrd="2" presId="urn:microsoft.com/office/officeart/2005/8/layout/hList1"/>
    <dgm:cxn modelId="{8A063448-3D69-4ACE-849B-F6A620E55A4E}" type="presOf" srcId="{C4C0A274-F844-4DF2-8026-C7195DC12146}" destId="{7B2E3ECA-5DC6-48F6-A1DB-EFB0DA03A7D3}" srcOrd="0" destOrd="0" presId="urn:microsoft.com/office/officeart/2005/8/layout/hList1"/>
    <dgm:cxn modelId="{0DE1D4C6-88DB-47D2-BC55-13F080FE3B73}" type="presOf" srcId="{C147634A-1430-48DA-96FB-446B6AC2BBBC}" destId="{DF1EE02F-D2E7-4D86-97E6-10FB4DACCC4B}" srcOrd="0" destOrd="0" presId="urn:microsoft.com/office/officeart/2005/8/layout/hList1"/>
    <dgm:cxn modelId="{73FDF6D4-C189-4D2B-9522-9B2CC1823FA6}" srcId="{93546780-09C8-46F4-B3CF-14C87500DE76}" destId="{6CC9B0A1-A5ED-4CED-980D-2B23192347C2}" srcOrd="1" destOrd="0" parTransId="{A5BBB836-DA46-4BDD-B863-2EA1E39875D5}" sibTransId="{938BBDB2-B37E-476A-B616-366C9FD7E90F}"/>
    <dgm:cxn modelId="{892E33E1-672B-4954-A479-D8EB03E219BB}" srcId="{A3B983FF-BFA3-4C7C-B212-89AD2DB8017A}" destId="{697A3001-0B26-447A-A599-338F4F951BA4}" srcOrd="0" destOrd="0" parTransId="{3153DA83-FBD2-4EDB-8279-1F0B64288070}" sibTransId="{56BC9A94-9EDB-4C94-A4C8-D3C99D69EB76}"/>
    <dgm:cxn modelId="{938440E1-E1C2-4156-AC04-EDC6FBB49410}" srcId="{ADF5577E-92A2-472B-8F92-8EB0F54B45E8}" destId="{53DDB204-F6F6-4DFA-B130-8849FB26C590}" srcOrd="2" destOrd="0" parTransId="{CE579C4D-782E-4FAB-880F-E3A800153F8A}" sibTransId="{2D77C3A3-C337-49E8-803A-A73E1C2BB957}"/>
    <dgm:cxn modelId="{9B9F229E-D3C9-40BE-9F27-4B2EA76179CB}" type="presOf" srcId="{B56EB033-DDC2-478D-8CFE-1C43C485D88F}" destId="{7B2E3ECA-5DC6-48F6-A1DB-EFB0DA03A7D3}" srcOrd="0" destOrd="1" presId="urn:microsoft.com/office/officeart/2005/8/layout/hList1"/>
    <dgm:cxn modelId="{B3CC37A1-CA0F-4C4C-B8E5-1534A26A4A45}" srcId="{6728FC55-954B-476A-904E-776953C2F4A9}" destId="{C147634A-1430-48DA-96FB-446B6AC2BBBC}" srcOrd="0" destOrd="0" parTransId="{E1D4681E-2840-4BFB-85C2-E868BD0C85C8}" sibTransId="{BDEA6F3F-A483-44C2-B8D4-2E9C6070BA95}"/>
    <dgm:cxn modelId="{3B7806CE-5078-4657-9439-61D4D0BE72BF}" type="presOf" srcId="{FBB082AD-533C-4F3F-9D23-3E7FA528E4B8}" destId="{4753A150-B417-4862-9E3E-44976D9F96E0}" srcOrd="0" destOrd="0" presId="urn:microsoft.com/office/officeart/2005/8/layout/hList1"/>
    <dgm:cxn modelId="{C8389DC1-88AA-446B-9970-E51A4DFF3234}" type="presOf" srcId="{A3B983FF-BFA3-4C7C-B212-89AD2DB8017A}" destId="{9EAA12CF-0D31-45D4-8099-2E56666F8491}" srcOrd="0" destOrd="0" presId="urn:microsoft.com/office/officeart/2005/8/layout/hList1"/>
    <dgm:cxn modelId="{805D4F06-913C-4BD5-983F-A56B595E2CCF}" type="presOf" srcId="{95ED6943-5FD0-464A-9298-B35764C8623C}" destId="{67FBAC54-554E-4F4C-8D33-CCDFA971FF74}" srcOrd="0" destOrd="2" presId="urn:microsoft.com/office/officeart/2005/8/layout/hList1"/>
    <dgm:cxn modelId="{CE937EF6-E866-46E8-A82D-5D0E793F9AB0}" type="presOf" srcId="{B97D59B1-0235-4D14-B525-528A0A7EB3E0}" destId="{DF1EE02F-D2E7-4D86-97E6-10FB4DACCC4B}" srcOrd="0" destOrd="2" presId="urn:microsoft.com/office/officeart/2005/8/layout/hList1"/>
    <dgm:cxn modelId="{8653C00B-D6FD-4E94-82A2-D5CF3C5A31DA}" type="presOf" srcId="{ADF5577E-92A2-472B-8F92-8EB0F54B45E8}" destId="{F9FC19E7-668D-406B-84F7-8D25DAC1F841}" srcOrd="0" destOrd="0" presId="urn:microsoft.com/office/officeart/2005/8/layout/hList1"/>
    <dgm:cxn modelId="{D49457B2-7EC8-483E-B8B8-22B030D6081E}" srcId="{6728FC55-954B-476A-904E-776953C2F4A9}" destId="{4E6F4261-A76E-473D-AC5D-ED5253ACCB99}" srcOrd="1" destOrd="0" parTransId="{FDDBF355-2588-4A8E-BE79-0E1B220ACCAF}" sibTransId="{8F29C975-4823-43EF-BDA6-BE125E0123A1}"/>
    <dgm:cxn modelId="{4503BADF-0145-4F4D-A76B-B422EFF2A9E5}" type="presOf" srcId="{A7429A81-E789-492F-A82D-C5E30D4012E9}" destId="{1673FBCC-3D24-46FB-A41E-2573494EF55E}" srcOrd="0" destOrd="0" presId="urn:microsoft.com/office/officeart/2005/8/layout/hList1"/>
    <dgm:cxn modelId="{66D0E0D7-EFED-4BE6-AED6-A09AE1AD4908}" srcId="{6728FC55-954B-476A-904E-776953C2F4A9}" destId="{B97D59B1-0235-4D14-B525-528A0A7EB3E0}" srcOrd="2" destOrd="0" parTransId="{BE8D43A1-D368-468C-976C-67DA10BA96F1}" sibTransId="{ED3702F5-BA67-4528-BA09-3506F2288329}"/>
    <dgm:cxn modelId="{7BE8A0B0-D14C-42BA-9192-7A93DD313F68}" type="presParOf" srcId="{1673FBCC-3D24-46FB-A41E-2573494EF55E}" destId="{15A47F81-996F-4CB3-874E-29DE62989BC6}" srcOrd="0" destOrd="0" presId="urn:microsoft.com/office/officeart/2005/8/layout/hList1"/>
    <dgm:cxn modelId="{9B7DD958-E86C-4D49-9182-E2335820B3F3}" type="presParOf" srcId="{15A47F81-996F-4CB3-874E-29DE62989BC6}" destId="{F9FC19E7-668D-406B-84F7-8D25DAC1F841}" srcOrd="0" destOrd="0" presId="urn:microsoft.com/office/officeart/2005/8/layout/hList1"/>
    <dgm:cxn modelId="{B83319FD-B540-4E6F-8DA0-20A8EF69B657}" type="presParOf" srcId="{15A47F81-996F-4CB3-874E-29DE62989BC6}" destId="{4753A150-B417-4862-9E3E-44976D9F96E0}" srcOrd="1" destOrd="0" presId="urn:microsoft.com/office/officeart/2005/8/layout/hList1"/>
    <dgm:cxn modelId="{4C6BA572-29A2-49C6-BD60-6F92C4CAF3F4}" type="presParOf" srcId="{1673FBCC-3D24-46FB-A41E-2573494EF55E}" destId="{AD632ED7-93B0-4947-8006-7F88CBA38C34}" srcOrd="1" destOrd="0" presId="urn:microsoft.com/office/officeart/2005/8/layout/hList1"/>
    <dgm:cxn modelId="{C41660C5-E248-4199-9103-BBE9435B9757}" type="presParOf" srcId="{1673FBCC-3D24-46FB-A41E-2573494EF55E}" destId="{48640817-1F3C-4908-96DB-7D412457B254}" srcOrd="2" destOrd="0" presId="urn:microsoft.com/office/officeart/2005/8/layout/hList1"/>
    <dgm:cxn modelId="{53505268-9ACE-4CD1-9CF9-3023826A8B0C}" type="presParOf" srcId="{48640817-1F3C-4908-96DB-7D412457B254}" destId="{9EAA12CF-0D31-45D4-8099-2E56666F8491}" srcOrd="0" destOrd="0" presId="urn:microsoft.com/office/officeart/2005/8/layout/hList1"/>
    <dgm:cxn modelId="{393DEE65-6D51-420C-842C-F9FDF94793C4}" type="presParOf" srcId="{48640817-1F3C-4908-96DB-7D412457B254}" destId="{45AC8EEA-EA3B-4278-BCF6-CCD6F2223E95}" srcOrd="1" destOrd="0" presId="urn:microsoft.com/office/officeart/2005/8/layout/hList1"/>
    <dgm:cxn modelId="{ED8685A7-902E-41C4-8CB0-D5202D6A1788}" type="presParOf" srcId="{1673FBCC-3D24-46FB-A41E-2573494EF55E}" destId="{7F697074-2642-4E30-BE8D-0BC96E9C79A5}" srcOrd="3" destOrd="0" presId="urn:microsoft.com/office/officeart/2005/8/layout/hList1"/>
    <dgm:cxn modelId="{F0EB9390-6A9D-4604-B6EF-D84D7597D97E}" type="presParOf" srcId="{1673FBCC-3D24-46FB-A41E-2573494EF55E}" destId="{6C1F3E30-675D-4EED-A5A8-61D2E4DDD397}" srcOrd="4" destOrd="0" presId="urn:microsoft.com/office/officeart/2005/8/layout/hList1"/>
    <dgm:cxn modelId="{32B5765A-43CB-4154-9E46-9DE4DE89FCF6}" type="presParOf" srcId="{6C1F3E30-675D-4EED-A5A8-61D2E4DDD397}" destId="{C6EB4410-3BC8-4B94-A989-CA6518CF1BAF}" srcOrd="0" destOrd="0" presId="urn:microsoft.com/office/officeart/2005/8/layout/hList1"/>
    <dgm:cxn modelId="{DFEF2C96-C9AD-4EF6-9CFE-53BFE601DF9A}" type="presParOf" srcId="{6C1F3E30-675D-4EED-A5A8-61D2E4DDD397}" destId="{DF1EE02F-D2E7-4D86-97E6-10FB4DACCC4B}" srcOrd="1" destOrd="0" presId="urn:microsoft.com/office/officeart/2005/8/layout/hList1"/>
    <dgm:cxn modelId="{E6A5FFC2-486A-42F0-9166-FEAB6EB8F902}" type="presParOf" srcId="{1673FBCC-3D24-46FB-A41E-2573494EF55E}" destId="{41995CE5-C956-4B41-BC1E-6710C9079BC7}" srcOrd="5" destOrd="0" presId="urn:microsoft.com/office/officeart/2005/8/layout/hList1"/>
    <dgm:cxn modelId="{AC88BDDD-D930-4162-861B-8D36058D96FF}" type="presParOf" srcId="{1673FBCC-3D24-46FB-A41E-2573494EF55E}" destId="{ED0582D6-BE28-46D9-9687-97B33EAA4AB0}" srcOrd="6" destOrd="0" presId="urn:microsoft.com/office/officeart/2005/8/layout/hList1"/>
    <dgm:cxn modelId="{ABA8559B-BF48-42A3-8A5B-3ABBB679C67F}" type="presParOf" srcId="{ED0582D6-BE28-46D9-9687-97B33EAA4AB0}" destId="{521C4EB0-2992-43B7-95E6-AFFDB073D239}" srcOrd="0" destOrd="0" presId="urn:microsoft.com/office/officeart/2005/8/layout/hList1"/>
    <dgm:cxn modelId="{39CF5C6D-D96A-4E1A-9176-674F40A5342D}" type="presParOf" srcId="{ED0582D6-BE28-46D9-9687-97B33EAA4AB0}" destId="{67FBAC54-554E-4F4C-8D33-CCDFA971FF74}" srcOrd="1" destOrd="0" presId="urn:microsoft.com/office/officeart/2005/8/layout/hList1"/>
    <dgm:cxn modelId="{0F84118A-31D6-4CDD-9082-DD8CF73AF299}" type="presParOf" srcId="{1673FBCC-3D24-46FB-A41E-2573494EF55E}" destId="{F5427D86-67C0-49A3-B1F0-B867C246B290}" srcOrd="7" destOrd="0" presId="urn:microsoft.com/office/officeart/2005/8/layout/hList1"/>
    <dgm:cxn modelId="{9716D7BD-8A6A-4191-AA2E-0C14B40DC311}" type="presParOf" srcId="{1673FBCC-3D24-46FB-A41E-2573494EF55E}" destId="{5F5A3A79-2F80-45C1-B384-3C08D3602548}" srcOrd="8" destOrd="0" presId="urn:microsoft.com/office/officeart/2005/8/layout/hList1"/>
    <dgm:cxn modelId="{64681DA9-7580-4D1C-BE4F-EE07641B23AA}" type="presParOf" srcId="{5F5A3A79-2F80-45C1-B384-3C08D3602548}" destId="{084C306F-0A01-45E5-A677-7065B837077D}" srcOrd="0" destOrd="0" presId="urn:microsoft.com/office/officeart/2005/8/layout/hList1"/>
    <dgm:cxn modelId="{9A567A90-ADD0-4B77-B9BE-73000724B2E9}" type="presParOf" srcId="{5F5A3A79-2F80-45C1-B384-3C08D3602548}" destId="{BE9659A0-DFCB-4FF5-99BE-A685A8C31A8D}" srcOrd="1" destOrd="0" presId="urn:microsoft.com/office/officeart/2005/8/layout/hList1"/>
    <dgm:cxn modelId="{83F1719B-ACEC-4176-92F4-16D2BFD92A84}" type="presParOf" srcId="{1673FBCC-3D24-46FB-A41E-2573494EF55E}" destId="{BFBD323F-3AD7-4117-BDFE-0BC522E6863E}" srcOrd="9" destOrd="0" presId="urn:microsoft.com/office/officeart/2005/8/layout/hList1"/>
    <dgm:cxn modelId="{87CDAEBC-A26E-488F-87D5-6492736652F5}" type="presParOf" srcId="{1673FBCC-3D24-46FB-A41E-2573494EF55E}" destId="{41615008-F915-4EC1-8E81-D4C00A7A9452}" srcOrd="10" destOrd="0" presId="urn:microsoft.com/office/officeart/2005/8/layout/hList1"/>
    <dgm:cxn modelId="{3A95BD4D-BF66-41E5-8860-DBCDA161C81E}" type="presParOf" srcId="{41615008-F915-4EC1-8E81-D4C00A7A9452}" destId="{5E4D0290-B2A6-4700-B61F-DF1DFAD662CB}" srcOrd="0" destOrd="0" presId="urn:microsoft.com/office/officeart/2005/8/layout/hList1"/>
    <dgm:cxn modelId="{A625A4DF-B374-4187-9978-B0CA538B3E5A}" type="presParOf" srcId="{41615008-F915-4EC1-8E81-D4C00A7A9452}" destId="{7B2E3ECA-5DC6-48F6-A1DB-EFB0DA03A7D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423192-446A-4A83-8E79-0604813067DA}">
      <dsp:nvSpPr>
        <dsp:cNvPr id="0" name=""/>
        <dsp:cNvSpPr/>
      </dsp:nvSpPr>
      <dsp:spPr>
        <a:xfrm>
          <a:off x="111754" y="2493897"/>
          <a:ext cx="2014999" cy="8639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smtClean="0"/>
            <a:t>电气</a:t>
          </a:r>
          <a:r>
            <a:rPr lang="en-US" altLang="zh-CN" sz="1500" kern="1200" dirty="0" smtClean="0"/>
            <a:t>COE</a:t>
          </a:r>
          <a:r>
            <a:rPr lang="zh-CN" altLang="en-US" sz="1500" kern="1200" dirty="0" smtClean="0"/>
            <a:t>数字化转型</a:t>
          </a:r>
          <a:endParaRPr lang="en-US" altLang="zh-CN" sz="1500" kern="1200" dirty="0" smtClean="0"/>
        </a:p>
        <a:p>
          <a:pPr lvl="0" algn="ctr" defTabSz="666750">
            <a:lnSpc>
              <a:spcPct val="90000"/>
            </a:lnSpc>
            <a:spcBef>
              <a:spcPct val="0"/>
            </a:spcBef>
            <a:spcAft>
              <a:spcPct val="35000"/>
            </a:spcAft>
          </a:pPr>
          <a:r>
            <a:rPr lang="zh-CN" altLang="en-US" sz="1500" kern="1200" dirty="0" smtClean="0"/>
            <a:t>一期工作</a:t>
          </a:r>
          <a:endParaRPr lang="zh-CN" altLang="en-US" sz="1500" kern="1200" dirty="0"/>
        </a:p>
      </dsp:txBody>
      <dsp:txXfrm>
        <a:off x="137057" y="2519200"/>
        <a:ext cx="1964393" cy="813303"/>
      </dsp:txXfrm>
    </dsp:sp>
    <dsp:sp modelId="{9B581473-3CAC-49D1-8259-E783BD92DF27}">
      <dsp:nvSpPr>
        <dsp:cNvPr id="0" name=""/>
        <dsp:cNvSpPr/>
      </dsp:nvSpPr>
      <dsp:spPr>
        <a:xfrm rot="17603690">
          <a:off x="1470748" y="1913960"/>
          <a:ext cx="2176042" cy="26630"/>
        </a:xfrm>
        <a:custGeom>
          <a:avLst/>
          <a:gdLst/>
          <a:ahLst/>
          <a:cxnLst/>
          <a:rect l="0" t="0" r="0" b="0"/>
          <a:pathLst>
            <a:path>
              <a:moveTo>
                <a:pt x="0" y="13315"/>
              </a:moveTo>
              <a:lnTo>
                <a:pt x="2176042" y="133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p>
      </dsp:txBody>
      <dsp:txXfrm>
        <a:off x="2504368" y="1872875"/>
        <a:ext cx="108802" cy="108802"/>
      </dsp:txXfrm>
    </dsp:sp>
    <dsp:sp modelId="{F9B994C0-4F23-48C7-B30C-985C255AAC38}">
      <dsp:nvSpPr>
        <dsp:cNvPr id="0" name=""/>
        <dsp:cNvSpPr/>
      </dsp:nvSpPr>
      <dsp:spPr>
        <a:xfrm>
          <a:off x="2990784" y="496746"/>
          <a:ext cx="1727818" cy="8639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a:t>数字化设计辅助</a:t>
          </a:r>
        </a:p>
      </dsp:txBody>
      <dsp:txXfrm>
        <a:off x="3016087" y="522049"/>
        <a:ext cx="1677212" cy="813303"/>
      </dsp:txXfrm>
    </dsp:sp>
    <dsp:sp modelId="{4C8B6689-CC5E-433A-B364-83D75AA0EDBA}">
      <dsp:nvSpPr>
        <dsp:cNvPr id="0" name=""/>
        <dsp:cNvSpPr/>
      </dsp:nvSpPr>
      <dsp:spPr>
        <a:xfrm rot="19457604">
          <a:off x="4638604" y="667012"/>
          <a:ext cx="851125" cy="26630"/>
        </a:xfrm>
        <a:custGeom>
          <a:avLst/>
          <a:gdLst/>
          <a:ahLst/>
          <a:cxnLst/>
          <a:rect l="0" t="0" r="0" b="0"/>
          <a:pathLst>
            <a:path>
              <a:moveTo>
                <a:pt x="0" y="13315"/>
              </a:moveTo>
              <a:lnTo>
                <a:pt x="851125" y="133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042888" y="659049"/>
        <a:ext cx="42556" cy="42556"/>
      </dsp:txXfrm>
    </dsp:sp>
    <dsp:sp modelId="{6475A816-26AF-4A3D-8315-DF125088CFCF}">
      <dsp:nvSpPr>
        <dsp:cNvPr id="0" name=""/>
        <dsp:cNvSpPr/>
      </dsp:nvSpPr>
      <dsp:spPr>
        <a:xfrm>
          <a:off x="5409730" y="0"/>
          <a:ext cx="1727818" cy="8639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kumimoji="0" lang="zh-CN" altLang="en-US" sz="1500" b="0" i="0" u="none" strike="noStrike" kern="1200"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子部件数字化选型工具</a:t>
          </a:r>
          <a:endParaRPr lang="zh-CN" altLang="en-US" sz="1500" kern="1200" dirty="0">
            <a:solidFill>
              <a:schemeClr val="bg1"/>
            </a:solidFill>
          </a:endParaRPr>
        </a:p>
      </dsp:txBody>
      <dsp:txXfrm>
        <a:off x="5435033" y="25303"/>
        <a:ext cx="1677212" cy="813303"/>
      </dsp:txXfrm>
    </dsp:sp>
    <dsp:sp modelId="{23AB8F67-528B-4EA9-9E86-358E1608DCB7}">
      <dsp:nvSpPr>
        <dsp:cNvPr id="0" name=""/>
        <dsp:cNvSpPr/>
      </dsp:nvSpPr>
      <dsp:spPr>
        <a:xfrm rot="2142401">
          <a:off x="4638603" y="1163759"/>
          <a:ext cx="851126" cy="26630"/>
        </a:xfrm>
        <a:custGeom>
          <a:avLst/>
          <a:gdLst/>
          <a:ahLst/>
          <a:cxnLst/>
          <a:rect l="0" t="0" r="0" b="0"/>
          <a:pathLst>
            <a:path>
              <a:moveTo>
                <a:pt x="0" y="13315"/>
              </a:moveTo>
              <a:lnTo>
                <a:pt x="851126" y="133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042888" y="1155796"/>
        <a:ext cx="42556" cy="42556"/>
      </dsp:txXfrm>
    </dsp:sp>
    <dsp:sp modelId="{E58CED3A-C03A-4CF9-990C-91BECD011EC9}">
      <dsp:nvSpPr>
        <dsp:cNvPr id="0" name=""/>
        <dsp:cNvSpPr/>
      </dsp:nvSpPr>
      <dsp:spPr>
        <a:xfrm>
          <a:off x="5409730" y="993494"/>
          <a:ext cx="1727818" cy="8639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kumimoji="0" lang="zh-CN" altLang="en-US" sz="1500" b="0" i="0" u="none" strike="noStrike" kern="1200"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数字化运行边界</a:t>
          </a:r>
          <a:r>
            <a:rPr kumimoji="0" lang="zh-CN" altLang="en-US" sz="1500" b="0" i="0" u="none" strike="noStrike" kern="1200"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Arial" pitchFamily="34" charset="0"/>
            </a:rPr>
            <a:t>计算与设计优化工具</a:t>
          </a:r>
          <a:endParaRPr lang="zh-CN" altLang="en-US" sz="1500" kern="1200" dirty="0">
            <a:solidFill>
              <a:schemeClr val="bg1"/>
            </a:solidFill>
          </a:endParaRPr>
        </a:p>
      </dsp:txBody>
      <dsp:txXfrm>
        <a:off x="5435033" y="1018797"/>
        <a:ext cx="1677212" cy="813303"/>
      </dsp:txXfrm>
    </dsp:sp>
    <dsp:sp modelId="{C4B4EAB4-DA70-4B78-88F1-B29DDDFF0B29}">
      <dsp:nvSpPr>
        <dsp:cNvPr id="0" name=""/>
        <dsp:cNvSpPr/>
      </dsp:nvSpPr>
      <dsp:spPr>
        <a:xfrm rot="21559580">
          <a:off x="2126724" y="2907456"/>
          <a:ext cx="864090" cy="26630"/>
        </a:xfrm>
        <a:custGeom>
          <a:avLst/>
          <a:gdLst/>
          <a:ahLst/>
          <a:cxnLst/>
          <a:rect l="0" t="0" r="0" b="0"/>
          <a:pathLst>
            <a:path>
              <a:moveTo>
                <a:pt x="0" y="13315"/>
              </a:moveTo>
              <a:lnTo>
                <a:pt x="864090" y="133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537167" y="2899169"/>
        <a:ext cx="43204" cy="43204"/>
      </dsp:txXfrm>
    </dsp:sp>
    <dsp:sp modelId="{510EE166-0149-4EDB-806D-75369F2CEA4F}">
      <dsp:nvSpPr>
        <dsp:cNvPr id="0" name=""/>
        <dsp:cNvSpPr/>
      </dsp:nvSpPr>
      <dsp:spPr>
        <a:xfrm>
          <a:off x="2990784" y="2483737"/>
          <a:ext cx="1727818" cy="8639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a:t>数字化测试平台</a:t>
          </a:r>
        </a:p>
      </dsp:txBody>
      <dsp:txXfrm>
        <a:off x="3016087" y="2509040"/>
        <a:ext cx="1677212" cy="813303"/>
      </dsp:txXfrm>
    </dsp:sp>
    <dsp:sp modelId="{AEEA55F4-D1C8-4152-B1FE-E7A12CB022F6}">
      <dsp:nvSpPr>
        <dsp:cNvPr id="0" name=""/>
        <dsp:cNvSpPr/>
      </dsp:nvSpPr>
      <dsp:spPr>
        <a:xfrm rot="19457599">
          <a:off x="4638603" y="2654002"/>
          <a:ext cx="851126" cy="26630"/>
        </a:xfrm>
        <a:custGeom>
          <a:avLst/>
          <a:gdLst/>
          <a:ahLst/>
          <a:cxnLst/>
          <a:rect l="0" t="0" r="0" b="0"/>
          <a:pathLst>
            <a:path>
              <a:moveTo>
                <a:pt x="0" y="13315"/>
              </a:moveTo>
              <a:lnTo>
                <a:pt x="851126" y="133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042888" y="2646040"/>
        <a:ext cx="42556" cy="42556"/>
      </dsp:txXfrm>
    </dsp:sp>
    <dsp:sp modelId="{4F81AC8B-54B5-4C0A-987E-6009F52C4FB5}">
      <dsp:nvSpPr>
        <dsp:cNvPr id="0" name=""/>
        <dsp:cNvSpPr/>
      </dsp:nvSpPr>
      <dsp:spPr>
        <a:xfrm>
          <a:off x="5409730" y="1986989"/>
          <a:ext cx="1727818" cy="8639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altLang="zh-CN" sz="1500" kern="1200" dirty="0"/>
            <a:t>HIL</a:t>
          </a:r>
          <a:r>
            <a:rPr lang="zh-CN" altLang="en-US" sz="1500" kern="1200" dirty="0"/>
            <a:t>测试平台（服务自研）</a:t>
          </a:r>
        </a:p>
      </dsp:txBody>
      <dsp:txXfrm>
        <a:off x="5435033" y="2012292"/>
        <a:ext cx="1677212" cy="813303"/>
      </dsp:txXfrm>
    </dsp:sp>
    <dsp:sp modelId="{B16D3982-4AA5-44C6-8CC8-87D1010EDA38}">
      <dsp:nvSpPr>
        <dsp:cNvPr id="0" name=""/>
        <dsp:cNvSpPr/>
      </dsp:nvSpPr>
      <dsp:spPr>
        <a:xfrm rot="2142401">
          <a:off x="4638603" y="3150750"/>
          <a:ext cx="851126" cy="26630"/>
        </a:xfrm>
        <a:custGeom>
          <a:avLst/>
          <a:gdLst/>
          <a:ahLst/>
          <a:cxnLst/>
          <a:rect l="0" t="0" r="0" b="0"/>
          <a:pathLst>
            <a:path>
              <a:moveTo>
                <a:pt x="0" y="13315"/>
              </a:moveTo>
              <a:lnTo>
                <a:pt x="851126" y="133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042888" y="3142788"/>
        <a:ext cx="42556" cy="42556"/>
      </dsp:txXfrm>
    </dsp:sp>
    <dsp:sp modelId="{3C458505-7467-407D-838B-C976A8D324FE}">
      <dsp:nvSpPr>
        <dsp:cNvPr id="0" name=""/>
        <dsp:cNvSpPr/>
      </dsp:nvSpPr>
      <dsp:spPr>
        <a:xfrm>
          <a:off x="5409730" y="2980485"/>
          <a:ext cx="1727818" cy="8639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a:t>联调</a:t>
          </a:r>
          <a:r>
            <a:rPr lang="zh-CN" altLang="en-US" sz="1500" kern="1200" dirty="0" smtClean="0"/>
            <a:t>测试数据分析平台</a:t>
          </a:r>
          <a:endParaRPr lang="zh-CN" altLang="en-US" sz="1500" kern="1200" dirty="0"/>
        </a:p>
      </dsp:txBody>
      <dsp:txXfrm>
        <a:off x="5435033" y="3005788"/>
        <a:ext cx="1677212" cy="813303"/>
      </dsp:txXfrm>
    </dsp:sp>
    <dsp:sp modelId="{61F0590E-C918-4A43-AC66-2DD3813BDF2D}">
      <dsp:nvSpPr>
        <dsp:cNvPr id="0" name=""/>
        <dsp:cNvSpPr/>
      </dsp:nvSpPr>
      <dsp:spPr>
        <a:xfrm rot="3983454">
          <a:off x="1480064" y="3900952"/>
          <a:ext cx="2157408" cy="26630"/>
        </a:xfrm>
        <a:custGeom>
          <a:avLst/>
          <a:gdLst/>
          <a:ahLst/>
          <a:cxnLst/>
          <a:rect l="0" t="0" r="0" b="0"/>
          <a:pathLst>
            <a:path>
              <a:moveTo>
                <a:pt x="0" y="13315"/>
              </a:moveTo>
              <a:lnTo>
                <a:pt x="2157408" y="133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p>
      </dsp:txBody>
      <dsp:txXfrm>
        <a:off x="2504834" y="3860332"/>
        <a:ext cx="107870" cy="107870"/>
      </dsp:txXfrm>
    </dsp:sp>
    <dsp:sp modelId="{A20AF07C-8155-4A94-AFCF-C60D0FF877F7}">
      <dsp:nvSpPr>
        <dsp:cNvPr id="0" name=""/>
        <dsp:cNvSpPr/>
      </dsp:nvSpPr>
      <dsp:spPr>
        <a:xfrm>
          <a:off x="2990784" y="4470729"/>
          <a:ext cx="1727818" cy="8639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smtClean="0"/>
            <a:t>数字化文档图纸管理平台</a:t>
          </a:r>
          <a:endParaRPr lang="zh-CN" altLang="en-US" sz="1500" kern="1200" dirty="0"/>
        </a:p>
      </dsp:txBody>
      <dsp:txXfrm>
        <a:off x="3016087" y="4496032"/>
        <a:ext cx="1677212" cy="813303"/>
      </dsp:txXfrm>
    </dsp:sp>
    <dsp:sp modelId="{EAB22CCB-E1E7-497D-87DF-F721E81D0DC1}">
      <dsp:nvSpPr>
        <dsp:cNvPr id="0" name=""/>
        <dsp:cNvSpPr/>
      </dsp:nvSpPr>
      <dsp:spPr>
        <a:xfrm rot="19457599">
          <a:off x="4638603" y="4640994"/>
          <a:ext cx="851126" cy="26630"/>
        </a:xfrm>
        <a:custGeom>
          <a:avLst/>
          <a:gdLst/>
          <a:ahLst/>
          <a:cxnLst/>
          <a:rect l="0" t="0" r="0" b="0"/>
          <a:pathLst>
            <a:path>
              <a:moveTo>
                <a:pt x="0" y="13315"/>
              </a:moveTo>
              <a:lnTo>
                <a:pt x="851126" y="133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042888" y="4633031"/>
        <a:ext cx="42556" cy="42556"/>
      </dsp:txXfrm>
    </dsp:sp>
    <dsp:sp modelId="{CC4676C5-1EDC-4FB9-AFFF-63DB7D9B6EA4}">
      <dsp:nvSpPr>
        <dsp:cNvPr id="0" name=""/>
        <dsp:cNvSpPr/>
      </dsp:nvSpPr>
      <dsp:spPr>
        <a:xfrm>
          <a:off x="5409730" y="3973981"/>
          <a:ext cx="1727818" cy="8639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smtClean="0"/>
            <a:t>电气接口图纸模块化</a:t>
          </a:r>
          <a:endParaRPr lang="zh-CN" altLang="en-US" sz="1500" kern="1200" dirty="0"/>
        </a:p>
      </dsp:txBody>
      <dsp:txXfrm>
        <a:off x="5435033" y="3999284"/>
        <a:ext cx="1677212" cy="813303"/>
      </dsp:txXfrm>
    </dsp:sp>
    <dsp:sp modelId="{C2EBD62F-3774-4571-9BAC-AAAAB91D5E31}">
      <dsp:nvSpPr>
        <dsp:cNvPr id="0" name=""/>
        <dsp:cNvSpPr/>
      </dsp:nvSpPr>
      <dsp:spPr>
        <a:xfrm rot="2142401">
          <a:off x="4638603" y="5137742"/>
          <a:ext cx="851126" cy="26630"/>
        </a:xfrm>
        <a:custGeom>
          <a:avLst/>
          <a:gdLst/>
          <a:ahLst/>
          <a:cxnLst/>
          <a:rect l="0" t="0" r="0" b="0"/>
          <a:pathLst>
            <a:path>
              <a:moveTo>
                <a:pt x="0" y="13315"/>
              </a:moveTo>
              <a:lnTo>
                <a:pt x="851126" y="133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042888" y="5129779"/>
        <a:ext cx="42556" cy="42556"/>
      </dsp:txXfrm>
    </dsp:sp>
    <dsp:sp modelId="{DDC603F3-D84E-4305-9080-CA907D53A21B}">
      <dsp:nvSpPr>
        <dsp:cNvPr id="0" name=""/>
        <dsp:cNvSpPr/>
      </dsp:nvSpPr>
      <dsp:spPr>
        <a:xfrm>
          <a:off x="5409730" y="4967477"/>
          <a:ext cx="1727818" cy="8639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smtClean="0"/>
            <a:t>文档物料协同管理平台搭建</a:t>
          </a:r>
          <a:endParaRPr lang="zh-CN" altLang="en-US" sz="1500" kern="1200" dirty="0"/>
        </a:p>
      </dsp:txBody>
      <dsp:txXfrm>
        <a:off x="5435033" y="4992780"/>
        <a:ext cx="1677212" cy="813303"/>
      </dsp:txXfrm>
    </dsp:sp>
    <dsp:sp modelId="{CCC12E58-7E02-401A-AFC0-DD0533ECDD0B}">
      <dsp:nvSpPr>
        <dsp:cNvPr id="0" name=""/>
        <dsp:cNvSpPr/>
      </dsp:nvSpPr>
      <dsp:spPr>
        <a:xfrm>
          <a:off x="7911992" y="458293"/>
          <a:ext cx="2014999" cy="8639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smtClean="0"/>
            <a:t>发电机数字化设计优化工具</a:t>
          </a:r>
          <a:endParaRPr lang="zh-CN" altLang="en-US" sz="1500" kern="1200" dirty="0"/>
        </a:p>
      </dsp:txBody>
      <dsp:txXfrm>
        <a:off x="7937295" y="483596"/>
        <a:ext cx="1964393" cy="8133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FC19E7-668D-406B-84F7-8D25DAC1F841}">
      <dsp:nvSpPr>
        <dsp:cNvPr id="0" name=""/>
        <dsp:cNvSpPr/>
      </dsp:nvSpPr>
      <dsp:spPr>
        <a:xfrm>
          <a:off x="3128" y="1035551"/>
          <a:ext cx="1662016" cy="664806"/>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zh-CN" altLang="en-US" sz="1200" b="1" kern="1200" dirty="0">
              <a:solidFill>
                <a:schemeClr val="tx1">
                  <a:lumMod val="95000"/>
                  <a:lumOff val="5000"/>
                </a:schemeClr>
              </a:solidFill>
            </a:rPr>
            <a:t>数字化</a:t>
          </a:r>
          <a:r>
            <a:rPr lang="zh-CN" altLang="en-US" sz="1200" b="1" kern="1200" dirty="0">
              <a:solidFill>
                <a:prstClr val="black">
                  <a:lumMod val="95000"/>
                  <a:lumOff val="5000"/>
                </a:prstClr>
              </a:solidFill>
              <a:latin typeface="DengXian" panose="020F0502020204030204"/>
              <a:ea typeface="DengXian" panose="02010600030101010101" pitchFamily="2" charset="-122"/>
              <a:cs typeface="+mn-cs"/>
            </a:rPr>
            <a:t>设计</a:t>
          </a:r>
          <a:r>
            <a:rPr lang="zh-CN" altLang="en-US" sz="1200" b="1" kern="1200" dirty="0">
              <a:solidFill>
                <a:schemeClr val="tx1">
                  <a:lumMod val="95000"/>
                  <a:lumOff val="5000"/>
                </a:schemeClr>
              </a:solidFill>
            </a:rPr>
            <a:t>选型或</a:t>
          </a:r>
          <a:endParaRPr lang="en-US" altLang="zh-CN" sz="1200" b="1" kern="1200" dirty="0">
            <a:solidFill>
              <a:schemeClr val="tx1">
                <a:lumMod val="95000"/>
                <a:lumOff val="5000"/>
              </a:schemeClr>
            </a:solidFill>
          </a:endParaRPr>
        </a:p>
        <a:p>
          <a:pPr lvl="0" algn="ctr" defTabSz="533400">
            <a:lnSpc>
              <a:spcPct val="90000"/>
            </a:lnSpc>
            <a:spcBef>
              <a:spcPct val="0"/>
            </a:spcBef>
            <a:spcAft>
              <a:spcPct val="35000"/>
            </a:spcAft>
          </a:pPr>
          <a:r>
            <a:rPr lang="zh-CN" altLang="en-US" sz="1200" b="1" kern="1200" dirty="0" smtClean="0">
              <a:solidFill>
                <a:schemeClr val="tx1">
                  <a:lumMod val="95000"/>
                  <a:lumOff val="5000"/>
                </a:schemeClr>
              </a:solidFill>
            </a:rPr>
            <a:t>设计参数</a:t>
          </a:r>
          <a:r>
            <a:rPr lang="zh-CN" altLang="en-US" sz="1200" b="1" kern="1200" dirty="0">
              <a:solidFill>
                <a:schemeClr val="tx1">
                  <a:lumMod val="95000"/>
                  <a:lumOff val="5000"/>
                </a:schemeClr>
              </a:solidFill>
            </a:rPr>
            <a:t>推荐</a:t>
          </a:r>
        </a:p>
      </dsp:txBody>
      <dsp:txXfrm>
        <a:off x="3128" y="1035551"/>
        <a:ext cx="1662016" cy="664806"/>
      </dsp:txXfrm>
    </dsp:sp>
    <dsp:sp modelId="{4753A150-B417-4862-9E3E-44976D9F96E0}">
      <dsp:nvSpPr>
        <dsp:cNvPr id="0" name=""/>
        <dsp:cNvSpPr/>
      </dsp:nvSpPr>
      <dsp:spPr>
        <a:xfrm>
          <a:off x="3128" y="1700357"/>
          <a:ext cx="1662016" cy="285480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smtClean="0">
              <a:solidFill>
                <a:prstClr val="black">
                  <a:hueOff val="0"/>
                  <a:satOff val="0"/>
                  <a:lumOff val="0"/>
                  <a:alphaOff val="0"/>
                </a:prstClr>
              </a:solidFill>
              <a:latin typeface="+mn-lt"/>
              <a:ea typeface="+mn-ea"/>
              <a:cs typeface="+mn-cs"/>
            </a:rPr>
            <a:t>完成以往设计经验的数字化提取与导入</a:t>
          </a:r>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a:p>
          <a:pPr marL="114300" lvl="1" indent="-114300" algn="l" defTabSz="533400">
            <a:lnSpc>
              <a:spcPct val="90000"/>
            </a:lnSpc>
            <a:spcBef>
              <a:spcPct val="0"/>
            </a:spcBef>
            <a:spcAft>
              <a:spcPct val="15000"/>
            </a:spcAft>
            <a:buChar char="••"/>
          </a:pPr>
          <a:r>
            <a:rPr lang="zh-CN" altLang="en-US" sz="1200" kern="1200" dirty="0">
              <a:solidFill>
                <a:prstClr val="black">
                  <a:hueOff val="0"/>
                  <a:satOff val="0"/>
                  <a:lumOff val="0"/>
                  <a:alphaOff val="0"/>
                </a:prstClr>
              </a:solidFill>
              <a:latin typeface="+mn-lt"/>
              <a:ea typeface="+mn-ea"/>
              <a:cs typeface="+mn-cs"/>
            </a:rPr>
            <a:t>结合数字化运行边界计算结果，</a:t>
          </a:r>
          <a:r>
            <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rPr>
            <a:t>提供子部件的数字化选型结论或参数范围</a:t>
          </a:r>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建议。</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a:p>
          <a:pPr marL="114300" lvl="1" indent="-114300" algn="l" defTabSz="533400">
            <a:lnSpc>
              <a:spcPct val="90000"/>
            </a:lnSpc>
            <a:spcBef>
              <a:spcPct val="0"/>
            </a:spcBef>
            <a:spcAft>
              <a:spcPct val="15000"/>
            </a:spcAft>
            <a:buChar char="••"/>
          </a:pPr>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输出界面友好易用的选型软件工具。</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dsp:txBody>
      <dsp:txXfrm>
        <a:off x="3128" y="1700357"/>
        <a:ext cx="1662016" cy="2854800"/>
      </dsp:txXfrm>
    </dsp:sp>
    <dsp:sp modelId="{9EAA12CF-0D31-45D4-8099-2E56666F8491}">
      <dsp:nvSpPr>
        <dsp:cNvPr id="0" name=""/>
        <dsp:cNvSpPr/>
      </dsp:nvSpPr>
      <dsp:spPr>
        <a:xfrm>
          <a:off x="1897826" y="1035551"/>
          <a:ext cx="1662016" cy="664806"/>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algn="ctr" defTabSz="533400">
            <a:lnSpc>
              <a:spcPct val="90000"/>
            </a:lnSpc>
            <a:spcBef>
              <a:spcPct val="0"/>
            </a:spcBef>
            <a:spcAft>
              <a:spcPct val="35000"/>
            </a:spcAft>
            <a:buNone/>
          </a:pPr>
          <a:r>
            <a:rPr lang="zh-CN" altLang="en-US" sz="1200" b="1" kern="1200" dirty="0" smtClean="0">
              <a:solidFill>
                <a:prstClr val="black">
                  <a:lumMod val="95000"/>
                  <a:lumOff val="5000"/>
                </a:prstClr>
              </a:solidFill>
              <a:latin typeface="DengXian" panose="020F0502020204030204"/>
              <a:ea typeface="DengXian" panose="02010600030101010101" pitchFamily="2" charset="-122"/>
              <a:cs typeface="+mn-cs"/>
            </a:rPr>
            <a:t>数字化参数寻优设计，运行</a:t>
          </a:r>
          <a:r>
            <a:rPr lang="zh-CN" altLang="en-US" sz="1200" b="1" kern="1200" dirty="0">
              <a:solidFill>
                <a:prstClr val="black">
                  <a:lumMod val="95000"/>
                  <a:lumOff val="5000"/>
                </a:prstClr>
              </a:solidFill>
              <a:latin typeface="DengXian" panose="020F0502020204030204"/>
              <a:ea typeface="DengXian" panose="02010600030101010101" pitchFamily="2" charset="-122"/>
              <a:cs typeface="+mn-cs"/>
            </a:rPr>
            <a:t>边界计算</a:t>
          </a:r>
        </a:p>
      </dsp:txBody>
      <dsp:txXfrm>
        <a:off x="1897826" y="1035551"/>
        <a:ext cx="1662016" cy="664806"/>
      </dsp:txXfrm>
    </dsp:sp>
    <dsp:sp modelId="{45AC8EEA-EA3B-4278-BCF6-CCD6F2223E95}">
      <dsp:nvSpPr>
        <dsp:cNvPr id="0" name=""/>
        <dsp:cNvSpPr/>
      </dsp:nvSpPr>
      <dsp:spPr>
        <a:xfrm>
          <a:off x="1897826" y="1700357"/>
          <a:ext cx="1662016" cy="2854800"/>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smtClean="0">
              <a:solidFill>
                <a:prstClr val="black">
                  <a:hueOff val="0"/>
                  <a:satOff val="0"/>
                  <a:lumOff val="0"/>
                  <a:alphaOff val="0"/>
                </a:prstClr>
              </a:solidFill>
              <a:latin typeface="DengXian" panose="020F0502020204030204"/>
              <a:ea typeface="DengXian" panose="02010600030101010101" pitchFamily="2" charset="-122"/>
              <a:cs typeface="+mn-cs"/>
            </a:rPr>
            <a:t>通过</a:t>
          </a:r>
          <a:r>
            <a:rPr lang="zh-CN" altLang="en-US" sz="1100" kern="1200" dirty="0">
              <a:solidFill>
                <a:prstClr val="black">
                  <a:hueOff val="0"/>
                  <a:satOff val="0"/>
                  <a:lumOff val="0"/>
                  <a:alphaOff val="0"/>
                </a:prstClr>
              </a:solidFill>
              <a:latin typeface="DengXian" panose="020F0502020204030204"/>
              <a:ea typeface="DengXian" panose="02010600030101010101" pitchFamily="2" charset="-122"/>
              <a:cs typeface="+mn-cs"/>
            </a:rPr>
            <a:t>物理模型</a:t>
          </a:r>
          <a:r>
            <a:rPr lang="zh-CN" altLang="en-US" sz="1100" kern="1200" dirty="0" smtClean="0">
              <a:solidFill>
                <a:prstClr val="black">
                  <a:hueOff val="0"/>
                  <a:satOff val="0"/>
                  <a:lumOff val="0"/>
                  <a:alphaOff val="0"/>
                </a:prstClr>
              </a:solidFill>
              <a:latin typeface="DengXian" panose="020F0502020204030204"/>
              <a:ea typeface="DengXian" panose="02010600030101010101" pitchFamily="2" charset="-122"/>
              <a:cs typeface="+mn-cs"/>
            </a:rPr>
            <a:t>的计算</a:t>
          </a:r>
          <a:r>
            <a:rPr lang="zh-CN" altLang="en-US" sz="1100" kern="1200" dirty="0">
              <a:solidFill>
                <a:prstClr val="black">
                  <a:hueOff val="0"/>
                  <a:satOff val="0"/>
                  <a:lumOff val="0"/>
                  <a:alphaOff val="0"/>
                </a:prstClr>
              </a:solidFill>
              <a:latin typeface="DengXian" panose="020F0502020204030204"/>
              <a:ea typeface="DengXian" panose="02010600030101010101" pitchFamily="2" charset="-122"/>
              <a:cs typeface="+mn-cs"/>
            </a:rPr>
            <a:t>，生成多项有价值的、能够指导设计</a:t>
          </a:r>
          <a:r>
            <a:rPr lang="zh-CN" altLang="en-US" sz="1100" kern="1200" dirty="0" smtClean="0">
              <a:solidFill>
                <a:prstClr val="black">
                  <a:hueOff val="0"/>
                  <a:satOff val="0"/>
                  <a:lumOff val="0"/>
                  <a:alphaOff val="0"/>
                </a:prstClr>
              </a:solidFill>
              <a:latin typeface="DengXian" panose="020F0502020204030204"/>
              <a:ea typeface="DengXian" panose="02010600030101010101" pitchFamily="2" charset="-122"/>
              <a:cs typeface="+mn-cs"/>
            </a:rPr>
            <a:t>的参数</a:t>
          </a:r>
          <a:r>
            <a:rPr lang="zh-CN" altLang="en-US" sz="1100" kern="1200" dirty="0">
              <a:solidFill>
                <a:prstClr val="black">
                  <a:hueOff val="0"/>
                  <a:satOff val="0"/>
                  <a:lumOff val="0"/>
                  <a:alphaOff val="0"/>
                </a:prstClr>
              </a:solidFill>
              <a:latin typeface="DengXian" panose="020F0502020204030204"/>
              <a:ea typeface="DengXian" panose="02010600030101010101" pitchFamily="2" charset="-122"/>
              <a:cs typeface="+mn-cs"/>
            </a:rPr>
            <a:t>或</a:t>
          </a:r>
          <a:r>
            <a:rPr lang="zh-CN" altLang="en-US" sz="1100" kern="1200" dirty="0">
              <a:solidFill>
                <a:schemeClr val="dk1"/>
              </a:solidFill>
              <a:latin typeface="微软雅黑" panose="020B0503020204020204" pitchFamily="34" charset="-122"/>
              <a:ea typeface="微软雅黑" panose="020B0503020204020204" pitchFamily="34" charset="-122"/>
              <a:cs typeface="+mn-cs"/>
            </a:rPr>
            <a:t>边界能力。</a:t>
          </a:r>
        </a:p>
        <a:p>
          <a:pPr marL="57150" lvl="1" indent="-57150" algn="l" defTabSz="488950">
            <a:lnSpc>
              <a:spcPct val="90000"/>
            </a:lnSpc>
            <a:spcBef>
              <a:spcPct val="0"/>
            </a:spcBef>
            <a:spcAft>
              <a:spcPct val="15000"/>
            </a:spcAft>
            <a:buChar char="••"/>
          </a:pPr>
          <a:r>
            <a:rPr lang="zh-CN" altLang="en-US" sz="1100" kern="1200" dirty="0" smtClean="0">
              <a:solidFill>
                <a:schemeClr val="dk1"/>
              </a:solidFill>
              <a:latin typeface="微软雅黑" panose="020B0503020204020204" pitchFamily="34" charset="-122"/>
              <a:ea typeface="微软雅黑" panose="020B0503020204020204" pitchFamily="34" charset="-122"/>
              <a:cs typeface="+mn-cs"/>
            </a:rPr>
            <a:t>为数字化</a:t>
          </a:r>
          <a:r>
            <a:rPr lang="zh-CN" altLang="en-US" sz="1100" kern="1200" dirty="0">
              <a:solidFill>
                <a:schemeClr val="dk1"/>
              </a:solidFill>
              <a:latin typeface="微软雅黑" panose="020B0503020204020204" pitchFamily="34" charset="-122"/>
              <a:ea typeface="微软雅黑" panose="020B0503020204020204" pitchFamily="34" charset="-122"/>
              <a:cs typeface="+mn-cs"/>
            </a:rPr>
            <a:t>设计</a:t>
          </a:r>
          <a:r>
            <a:rPr lang="zh-CN" altLang="en-US" sz="1100" kern="1200" dirty="0" smtClean="0">
              <a:solidFill>
                <a:schemeClr val="dk1"/>
              </a:solidFill>
              <a:latin typeface="微软雅黑" panose="020B0503020204020204" pitchFamily="34" charset="-122"/>
              <a:ea typeface="微软雅黑" panose="020B0503020204020204" pitchFamily="34" charset="-122"/>
              <a:cs typeface="+mn-cs"/>
            </a:rPr>
            <a:t>选型工具提供输入。</a:t>
          </a:r>
          <a:endParaRPr lang="zh-CN" altLang="en-US" sz="1100" kern="1200" dirty="0">
            <a:solidFill>
              <a:schemeClr val="dk1"/>
            </a:solidFill>
            <a:latin typeface="微软雅黑" panose="020B0503020204020204" pitchFamily="34" charset="-122"/>
            <a:ea typeface="微软雅黑" panose="020B0503020204020204" pitchFamily="34" charset="-122"/>
            <a:cs typeface="+mn-cs"/>
          </a:endParaRPr>
        </a:p>
        <a:p>
          <a:pPr marL="57150" lvl="1" indent="-57150" algn="l" defTabSz="488950">
            <a:lnSpc>
              <a:spcPct val="90000"/>
            </a:lnSpc>
            <a:spcBef>
              <a:spcPct val="0"/>
            </a:spcBef>
            <a:spcAft>
              <a:spcPct val="15000"/>
            </a:spcAft>
            <a:buChar char="••"/>
          </a:pPr>
          <a:r>
            <a:rPr lang="zh-CN" altLang="en-US" sz="1100" kern="1200" dirty="0">
              <a:solidFill>
                <a:schemeClr val="dk1"/>
              </a:solidFill>
              <a:latin typeface="微软雅黑" panose="020B0503020204020204" pitchFamily="34" charset="-122"/>
              <a:ea typeface="微软雅黑" panose="020B0503020204020204" pitchFamily="34" charset="-122"/>
              <a:cs typeface="+mn-cs"/>
            </a:rPr>
            <a:t>提供设计依据，增强设计可靠性。</a:t>
          </a:r>
        </a:p>
        <a:p>
          <a:pPr marL="57150" lvl="1" indent="-57150" algn="l" defTabSz="488950">
            <a:lnSpc>
              <a:spcPct val="90000"/>
            </a:lnSpc>
            <a:spcBef>
              <a:spcPct val="0"/>
            </a:spcBef>
            <a:spcAft>
              <a:spcPct val="15000"/>
            </a:spcAft>
            <a:buChar char="••"/>
          </a:pPr>
          <a:r>
            <a:rPr lang="zh-CN" altLang="en-US" sz="1100" kern="1200" dirty="0" smtClean="0">
              <a:solidFill>
                <a:schemeClr val="dk1"/>
              </a:solidFill>
              <a:latin typeface="微软雅黑" panose="020B0503020204020204" pitchFamily="34" charset="-122"/>
              <a:ea typeface="微软雅黑" panose="020B0503020204020204" pitchFamily="34" charset="-122"/>
              <a:cs typeface="+mn-cs"/>
            </a:rPr>
            <a:t>实现全功率段多工况发电机参数计算分析</a:t>
          </a:r>
          <a:endParaRPr lang="zh-CN" altLang="en-US" sz="1100" kern="1200" dirty="0">
            <a:solidFill>
              <a:schemeClr val="dk1"/>
            </a:solidFill>
            <a:latin typeface="微软雅黑" panose="020B0503020204020204" pitchFamily="34" charset="-122"/>
            <a:ea typeface="微软雅黑" panose="020B0503020204020204" pitchFamily="34" charset="-122"/>
            <a:cs typeface="+mn-cs"/>
          </a:endParaRPr>
        </a:p>
        <a:p>
          <a:pPr marL="57150" lvl="1" indent="-57150" algn="l" defTabSz="488950">
            <a:lnSpc>
              <a:spcPct val="90000"/>
            </a:lnSpc>
            <a:spcBef>
              <a:spcPct val="0"/>
            </a:spcBef>
            <a:spcAft>
              <a:spcPct val="15000"/>
            </a:spcAft>
            <a:buChar char="••"/>
          </a:pPr>
          <a:r>
            <a:rPr lang="zh-CN" altLang="en-US" sz="1100" kern="1200" dirty="0" smtClean="0">
              <a:solidFill>
                <a:schemeClr val="dk1"/>
              </a:solidFill>
              <a:latin typeface="微软雅黑" panose="020B0503020204020204" pitchFamily="34" charset="-122"/>
              <a:ea typeface="微软雅黑" panose="020B0503020204020204" pitchFamily="34" charset="-122"/>
              <a:cs typeface="+mn-cs"/>
            </a:rPr>
            <a:t>实现参数自动寻优和参数动态调节</a:t>
          </a:r>
        </a:p>
      </dsp:txBody>
      <dsp:txXfrm>
        <a:off x="1897826" y="1700357"/>
        <a:ext cx="1662016" cy="2854800"/>
      </dsp:txXfrm>
    </dsp:sp>
    <dsp:sp modelId="{C6EB4410-3BC8-4B94-A989-CA6518CF1BAF}">
      <dsp:nvSpPr>
        <dsp:cNvPr id="0" name=""/>
        <dsp:cNvSpPr/>
      </dsp:nvSpPr>
      <dsp:spPr>
        <a:xfrm>
          <a:off x="3792524" y="1035551"/>
          <a:ext cx="1662016" cy="664806"/>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algn="ctr" defTabSz="533400">
            <a:lnSpc>
              <a:spcPct val="90000"/>
            </a:lnSpc>
            <a:spcBef>
              <a:spcPct val="0"/>
            </a:spcBef>
            <a:spcAft>
              <a:spcPct val="35000"/>
            </a:spcAft>
            <a:buNone/>
          </a:pPr>
          <a:r>
            <a:rPr lang="zh-CN" altLang="en-US" sz="1200" b="1" kern="1200" dirty="0">
              <a:solidFill>
                <a:prstClr val="black">
                  <a:lumMod val="95000"/>
                  <a:lumOff val="5000"/>
                </a:prstClr>
              </a:solidFill>
              <a:latin typeface="DengXian" panose="020F0502020204030204"/>
              <a:ea typeface="DengXian" panose="02010600030101010101" pitchFamily="2" charset="-122"/>
              <a:cs typeface="+mn-cs"/>
            </a:rPr>
            <a:t>数字化</a:t>
          </a:r>
          <a:r>
            <a:rPr lang="en-US" altLang="zh-CN" sz="1200" b="1" kern="1200" dirty="0">
              <a:solidFill>
                <a:prstClr val="black">
                  <a:lumMod val="95000"/>
                  <a:lumOff val="5000"/>
                </a:prstClr>
              </a:solidFill>
              <a:latin typeface="DengXian" panose="020F0502020204030204"/>
              <a:ea typeface="DengXian" panose="02010600030101010101" pitchFamily="2" charset="-122"/>
              <a:cs typeface="+mn-cs"/>
            </a:rPr>
            <a:t>HIL</a:t>
          </a:r>
          <a:r>
            <a:rPr lang="zh-CN" altLang="en-US" sz="1200" b="1" kern="1200" dirty="0">
              <a:solidFill>
                <a:prstClr val="black">
                  <a:lumMod val="95000"/>
                  <a:lumOff val="5000"/>
                </a:prstClr>
              </a:solidFill>
              <a:latin typeface="DengXian" panose="020F0502020204030204"/>
              <a:ea typeface="DengXian" panose="02010600030101010101" pitchFamily="2" charset="-122"/>
              <a:cs typeface="+mn-cs"/>
            </a:rPr>
            <a:t>测试平台</a:t>
          </a:r>
        </a:p>
      </dsp:txBody>
      <dsp:txXfrm>
        <a:off x="3792524" y="1035551"/>
        <a:ext cx="1662016" cy="664806"/>
      </dsp:txXfrm>
    </dsp:sp>
    <dsp:sp modelId="{DF1EE02F-D2E7-4D86-97E6-10FB4DACCC4B}">
      <dsp:nvSpPr>
        <dsp:cNvPr id="0" name=""/>
        <dsp:cNvSpPr/>
      </dsp:nvSpPr>
      <dsp:spPr>
        <a:xfrm>
          <a:off x="3792524" y="1700357"/>
          <a:ext cx="1662016" cy="2854800"/>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a:t>搭建半实物</a:t>
          </a:r>
          <a:r>
            <a:rPr lang="en-US" altLang="zh-CN" sz="1200" kern="1200" dirty="0"/>
            <a:t>HIL</a:t>
          </a:r>
          <a:r>
            <a:rPr lang="zh-CN" altLang="en-US" sz="1200" kern="1200" dirty="0"/>
            <a:t>仿真测试平台，服务自研变流器进行</a:t>
          </a:r>
          <a:r>
            <a:rPr lang="zh-CN" altLang="en-US" sz="1200" b="1" kern="1200" dirty="0"/>
            <a:t>故障工况</a:t>
          </a:r>
          <a:r>
            <a:rPr lang="zh-CN" altLang="en-US" sz="1200" kern="1200" dirty="0"/>
            <a:t>与</a:t>
          </a:r>
          <a:r>
            <a:rPr lang="zh-CN" altLang="en-US" sz="1200" b="1" kern="1200" dirty="0"/>
            <a:t>特殊工况</a:t>
          </a:r>
          <a:r>
            <a:rPr lang="zh-CN" altLang="en-US" sz="1200" kern="1200" dirty="0"/>
            <a:t>的性能</a:t>
          </a:r>
          <a:r>
            <a:rPr lang="zh-CN" altLang="en-US" sz="1200" kern="1200" dirty="0" smtClean="0"/>
            <a:t>测试，与算法开发。</a:t>
          </a:r>
          <a:endParaRPr lang="zh-CN" altLang="en-US" sz="1200" kern="1200" dirty="0"/>
        </a:p>
        <a:p>
          <a:pPr marL="114300" lvl="1" indent="-114300" algn="l" defTabSz="533400">
            <a:lnSpc>
              <a:spcPct val="90000"/>
            </a:lnSpc>
            <a:spcBef>
              <a:spcPct val="0"/>
            </a:spcBef>
            <a:spcAft>
              <a:spcPct val="15000"/>
            </a:spcAft>
            <a:buChar char="••"/>
          </a:pPr>
          <a:r>
            <a:rPr lang="zh-CN" altLang="en-US" sz="1200" kern="1200" dirty="0" smtClean="0"/>
            <a:t>降低</a:t>
          </a:r>
          <a:r>
            <a:rPr lang="zh-CN" altLang="en-US" sz="1200" kern="1200" dirty="0"/>
            <a:t>大功率测试平台的搭建或使用成本。</a:t>
          </a:r>
        </a:p>
        <a:p>
          <a:pPr marL="114300" lvl="1" indent="-114300" algn="l" defTabSz="533400">
            <a:lnSpc>
              <a:spcPct val="90000"/>
            </a:lnSpc>
            <a:spcBef>
              <a:spcPct val="0"/>
            </a:spcBef>
            <a:spcAft>
              <a:spcPct val="15000"/>
            </a:spcAft>
            <a:buChar char="••"/>
          </a:pPr>
          <a:endParaRPr lang="zh-CN" altLang="en-US" sz="1200" kern="1200" dirty="0"/>
        </a:p>
      </dsp:txBody>
      <dsp:txXfrm>
        <a:off x="3792524" y="1700357"/>
        <a:ext cx="1662016" cy="2854800"/>
      </dsp:txXfrm>
    </dsp:sp>
    <dsp:sp modelId="{521C4EB0-2992-43B7-95E6-AFFDB073D239}">
      <dsp:nvSpPr>
        <dsp:cNvPr id="0" name=""/>
        <dsp:cNvSpPr/>
      </dsp:nvSpPr>
      <dsp:spPr>
        <a:xfrm>
          <a:off x="5691560" y="1035551"/>
          <a:ext cx="1662016" cy="664806"/>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algn="ctr" defTabSz="533400">
            <a:lnSpc>
              <a:spcPct val="90000"/>
            </a:lnSpc>
            <a:spcBef>
              <a:spcPct val="0"/>
            </a:spcBef>
            <a:spcAft>
              <a:spcPct val="35000"/>
            </a:spcAft>
            <a:buNone/>
          </a:pPr>
          <a:r>
            <a:rPr lang="zh-CN" altLang="en-US" sz="1200" b="1" kern="1200" dirty="0">
              <a:solidFill>
                <a:prstClr val="black">
                  <a:lumMod val="95000"/>
                  <a:lumOff val="5000"/>
                </a:prstClr>
              </a:solidFill>
              <a:latin typeface="DengXian" panose="020F0502020204030204"/>
              <a:ea typeface="DengXian" panose="02010600030101010101" pitchFamily="2" charset="-122"/>
              <a:cs typeface="+mn-cs"/>
            </a:rPr>
            <a:t>联调测试平台</a:t>
          </a:r>
        </a:p>
      </dsp:txBody>
      <dsp:txXfrm>
        <a:off x="5691560" y="1035551"/>
        <a:ext cx="1662016" cy="664806"/>
      </dsp:txXfrm>
    </dsp:sp>
    <dsp:sp modelId="{67FBAC54-554E-4F4C-8D33-CCDFA971FF74}">
      <dsp:nvSpPr>
        <dsp:cNvPr id="0" name=""/>
        <dsp:cNvSpPr/>
      </dsp:nvSpPr>
      <dsp:spPr>
        <a:xfrm>
          <a:off x="5687223" y="1700357"/>
          <a:ext cx="1662016" cy="2854800"/>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发电机变流器联调数据获取</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a:p>
          <a:pPr marL="114300" lvl="1" indent="-114300" algn="l" defTabSz="533400">
            <a:lnSpc>
              <a:spcPct val="90000"/>
            </a:lnSpc>
            <a:spcBef>
              <a:spcPct val="0"/>
            </a:spcBef>
            <a:spcAft>
              <a:spcPct val="15000"/>
            </a:spcAft>
            <a:buChar char="••"/>
          </a:pPr>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独立的数据后处理平台，进行相关计算。</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a:p>
          <a:pPr marL="114300" lvl="1" indent="-114300" algn="l" defTabSz="533400">
            <a:lnSpc>
              <a:spcPct val="90000"/>
            </a:lnSpc>
            <a:spcBef>
              <a:spcPct val="0"/>
            </a:spcBef>
            <a:spcAft>
              <a:spcPct val="15000"/>
            </a:spcAft>
            <a:buChar char="••"/>
          </a:pPr>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联调测试分析报告自动生成。</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a:p>
          <a:pPr marL="171450" lvl="1" indent="-171450" algn="l" defTabSz="711200">
            <a:lnSpc>
              <a:spcPct val="90000"/>
            </a:lnSpc>
            <a:spcBef>
              <a:spcPct val="0"/>
            </a:spcBef>
            <a:spcAft>
              <a:spcPct val="15000"/>
            </a:spcAft>
            <a:buChar char="••"/>
          </a:pPr>
          <a:endParaRPr lang="zh-CN" altLang="en-US" sz="1600" kern="1200" dirty="0"/>
        </a:p>
      </dsp:txBody>
      <dsp:txXfrm>
        <a:off x="5687223" y="1700357"/>
        <a:ext cx="1662016" cy="2854800"/>
      </dsp:txXfrm>
    </dsp:sp>
    <dsp:sp modelId="{084C306F-0A01-45E5-A677-7065B837077D}">
      <dsp:nvSpPr>
        <dsp:cNvPr id="0" name=""/>
        <dsp:cNvSpPr/>
      </dsp:nvSpPr>
      <dsp:spPr>
        <a:xfrm>
          <a:off x="7581921" y="1035551"/>
          <a:ext cx="1662016" cy="664806"/>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zh-CN" altLang="en-US" sz="1200" b="1" kern="1200" dirty="0" smtClean="0">
              <a:solidFill>
                <a:prstClr val="black">
                  <a:lumMod val="95000"/>
                  <a:lumOff val="5000"/>
                </a:prstClr>
              </a:solidFill>
              <a:latin typeface="DengXian" panose="020F0502020204030204"/>
              <a:ea typeface="DengXian" panose="02010600030101010101" pitchFamily="2" charset="-122"/>
              <a:cs typeface="+mn-cs"/>
            </a:rPr>
            <a:t>电气接口图纸模块化</a:t>
          </a:r>
          <a:endParaRPr lang="zh-CN" altLang="en-US" sz="1200" b="1" kern="1200" dirty="0">
            <a:solidFill>
              <a:prstClr val="black">
                <a:lumMod val="95000"/>
                <a:lumOff val="5000"/>
              </a:prstClr>
            </a:solidFill>
            <a:latin typeface="DengXian" panose="020F0502020204030204"/>
            <a:ea typeface="DengXian" panose="02010600030101010101" pitchFamily="2" charset="-122"/>
            <a:cs typeface="+mn-cs"/>
          </a:endParaRPr>
        </a:p>
      </dsp:txBody>
      <dsp:txXfrm>
        <a:off x="7581921" y="1035551"/>
        <a:ext cx="1662016" cy="664806"/>
      </dsp:txXfrm>
    </dsp:sp>
    <dsp:sp modelId="{BE9659A0-DFCB-4FF5-99BE-A685A8C31A8D}">
      <dsp:nvSpPr>
        <dsp:cNvPr id="0" name=""/>
        <dsp:cNvSpPr/>
      </dsp:nvSpPr>
      <dsp:spPr>
        <a:xfrm>
          <a:off x="7581921" y="1700357"/>
          <a:ext cx="1662016" cy="2854800"/>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rtl="0">
            <a:lnSpc>
              <a:spcPct val="90000"/>
            </a:lnSpc>
            <a:spcBef>
              <a:spcPct val="0"/>
            </a:spcBef>
            <a:spcAft>
              <a:spcPct val="15000"/>
            </a:spcAft>
            <a:buChar char="••"/>
          </a:pP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将电气图纸整合进</a:t>
          </a:r>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EPLAN</a:t>
          </a: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标准化模板中</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a:p>
          <a:pPr marL="114300" lvl="1" indent="-114300" algn="l" defTabSz="533400" rtl="0">
            <a:lnSpc>
              <a:spcPct val="90000"/>
            </a:lnSpc>
            <a:spcBef>
              <a:spcPct val="0"/>
            </a:spcBef>
            <a:spcAft>
              <a:spcPct val="15000"/>
            </a:spcAft>
            <a:buChar char="••"/>
          </a:pPr>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EPLAN</a:t>
          </a: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中接口信息原理图纸、外形图纸相互关联管理。</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dsp:txBody>
      <dsp:txXfrm>
        <a:off x="7581921" y="1700357"/>
        <a:ext cx="1662016" cy="2854800"/>
      </dsp:txXfrm>
    </dsp:sp>
    <dsp:sp modelId="{5E4D0290-B2A6-4700-B61F-DF1DFAD662CB}">
      <dsp:nvSpPr>
        <dsp:cNvPr id="0" name=""/>
        <dsp:cNvSpPr/>
      </dsp:nvSpPr>
      <dsp:spPr>
        <a:xfrm>
          <a:off x="9476619" y="1035551"/>
          <a:ext cx="1662016" cy="664806"/>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zh-CN" altLang="en-US" sz="1200" b="1" kern="1200" dirty="0" smtClean="0">
              <a:solidFill>
                <a:prstClr val="black">
                  <a:lumMod val="95000"/>
                  <a:lumOff val="5000"/>
                </a:prstClr>
              </a:solidFill>
              <a:latin typeface="DengXian" panose="020F0502020204030204"/>
              <a:ea typeface="DengXian" panose="02010600030101010101" pitchFamily="2" charset="-122"/>
              <a:cs typeface="+mn-cs"/>
            </a:rPr>
            <a:t>文档物料协同管理平台</a:t>
          </a:r>
          <a:endParaRPr lang="zh-CN" altLang="en-US" sz="1200" b="1" kern="1200" dirty="0">
            <a:solidFill>
              <a:prstClr val="black">
                <a:lumMod val="95000"/>
                <a:lumOff val="5000"/>
              </a:prstClr>
            </a:solidFill>
            <a:latin typeface="DengXian" panose="020F0502020204030204"/>
            <a:ea typeface="DengXian" panose="02010600030101010101" pitchFamily="2" charset="-122"/>
            <a:cs typeface="+mn-cs"/>
          </a:endParaRPr>
        </a:p>
      </dsp:txBody>
      <dsp:txXfrm>
        <a:off x="9476619" y="1035551"/>
        <a:ext cx="1662016" cy="664806"/>
      </dsp:txXfrm>
    </dsp:sp>
    <dsp:sp modelId="{7B2E3ECA-5DC6-48F6-A1DB-EFB0DA03A7D3}">
      <dsp:nvSpPr>
        <dsp:cNvPr id="0" name=""/>
        <dsp:cNvSpPr/>
      </dsp:nvSpPr>
      <dsp:spPr>
        <a:xfrm>
          <a:off x="9476619" y="1700357"/>
          <a:ext cx="1662016" cy="285480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rtl="0">
            <a:lnSpc>
              <a:spcPct val="90000"/>
            </a:lnSpc>
            <a:spcBef>
              <a:spcPct val="0"/>
            </a:spcBef>
            <a:spcAft>
              <a:spcPct val="15000"/>
            </a:spcAft>
            <a:buChar char="••"/>
          </a:pP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建立完善的文档管理平台，关联物料的协同管理等</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a:p>
          <a:pPr marL="114300" lvl="1" indent="-114300" algn="l" defTabSz="533400">
            <a:lnSpc>
              <a:spcPct val="90000"/>
            </a:lnSpc>
            <a:spcBef>
              <a:spcPct val="0"/>
            </a:spcBef>
            <a:spcAft>
              <a:spcPct val="15000"/>
            </a:spcAft>
            <a:buChar char="••"/>
          </a:pP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开发设计经验的数据库系统，形成数字化的参数快速查询和设计指导能力</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dsp:txBody>
      <dsp:txXfrm>
        <a:off x="9476619" y="1700357"/>
        <a:ext cx="1662016" cy="285480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4FA504-9517-4B82-9CB5-A0ED2B899D5E}" type="datetimeFigureOut">
              <a:rPr lang="zh-CN" altLang="en-US" smtClean="0"/>
              <a:t>2021/4/20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CCB12C-3A38-49DD-B56C-255B790EC772}" type="slidenum">
              <a:rPr lang="zh-CN" altLang="en-US" smtClean="0"/>
              <a:t>‹#›</a:t>
            </a:fld>
            <a:endParaRPr lang="zh-CN" altLang="en-US"/>
          </a:p>
        </p:txBody>
      </p:sp>
    </p:spTree>
    <p:extLst>
      <p:ext uri="{BB962C8B-B14F-4D97-AF65-F5344CB8AC3E}">
        <p14:creationId xmlns:p14="http://schemas.microsoft.com/office/powerpoint/2010/main" val="8843112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2</a:t>
            </a:fld>
            <a:endParaRPr lang="zh-CN" altLang="en-US"/>
          </a:p>
        </p:txBody>
      </p:sp>
    </p:spTree>
    <p:extLst>
      <p:ext uri="{BB962C8B-B14F-4D97-AF65-F5344CB8AC3E}">
        <p14:creationId xmlns:p14="http://schemas.microsoft.com/office/powerpoint/2010/main" val="23913761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11</a:t>
            </a:fld>
            <a:endParaRPr lang="zh-CN" altLang="en-US"/>
          </a:p>
        </p:txBody>
      </p:sp>
    </p:spTree>
    <p:extLst>
      <p:ext uri="{BB962C8B-B14F-4D97-AF65-F5344CB8AC3E}">
        <p14:creationId xmlns:p14="http://schemas.microsoft.com/office/powerpoint/2010/main" val="3260136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trike="sngStrike" dirty="0"/>
              <a:t>这里控制器指的是自研变流器核心板卡。</a:t>
            </a:r>
          </a:p>
        </p:txBody>
      </p:sp>
      <p:sp>
        <p:nvSpPr>
          <p:cNvPr id="4" name="灯片编号占位符 3"/>
          <p:cNvSpPr>
            <a:spLocks noGrp="1"/>
          </p:cNvSpPr>
          <p:nvPr>
            <p:ph type="sldNum" sz="quarter" idx="10"/>
          </p:nvPr>
        </p:nvSpPr>
        <p:spPr/>
        <p:txBody>
          <a:bodyPr/>
          <a:lstStyle/>
          <a:p>
            <a:fld id="{FDCCB12C-3A38-49DD-B56C-255B790EC772}" type="slidenum">
              <a:rPr lang="zh-CN" altLang="en-US" smtClean="0"/>
              <a:t>12</a:t>
            </a:fld>
            <a:endParaRPr lang="zh-CN" altLang="en-US"/>
          </a:p>
        </p:txBody>
      </p:sp>
    </p:spTree>
    <p:extLst>
      <p:ext uri="{BB962C8B-B14F-4D97-AF65-F5344CB8AC3E}">
        <p14:creationId xmlns:p14="http://schemas.microsoft.com/office/powerpoint/2010/main" val="3682311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13</a:t>
            </a:fld>
            <a:endParaRPr lang="zh-CN" altLang="en-US"/>
          </a:p>
        </p:txBody>
      </p:sp>
    </p:spTree>
    <p:extLst>
      <p:ext uri="{BB962C8B-B14F-4D97-AF65-F5344CB8AC3E}">
        <p14:creationId xmlns:p14="http://schemas.microsoft.com/office/powerpoint/2010/main" val="2114013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nSpc>
                <a:spcPct val="150000"/>
              </a:lnSpc>
              <a:defRPr/>
            </a:pPr>
            <a:r>
              <a:rPr lang="zh-CN" altLang="en-US" sz="1200" i="1" kern="100"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从</a:t>
            </a:r>
            <a:r>
              <a:rPr lang="zh-CN" altLang="en-US" sz="1200" i="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技术实现角度</a:t>
            </a:r>
            <a:r>
              <a:rPr lang="zh-CN" altLang="en-US" sz="900" b="1" dirty="0">
                <a:solidFill>
                  <a:prstClr val="black">
                    <a:lumMod val="95000"/>
                    <a:lumOff val="5000"/>
                  </a:prstClr>
                </a:solidFill>
                <a:latin typeface="DengXian" panose="020F0502020204030204"/>
                <a:ea typeface="DengXian" panose="02010600030101010101" pitchFamily="2" charset="-122"/>
              </a:rPr>
              <a:t>回答</a:t>
            </a:r>
            <a:r>
              <a:rPr lang="zh-CN" altLang="en-US" sz="1200" i="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项目准备怎么做、为什么要这么做的问题，建议包含如下内容：</a:t>
            </a:r>
            <a:endParaRPr lang="en-US" altLang="zh-CN" sz="1200" i="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项目采用的技术</a:t>
            </a:r>
            <a:r>
              <a:rPr lang="zh-CN" altLang="en-US" sz="900" b="1" dirty="0">
                <a:solidFill>
                  <a:prstClr val="black">
                    <a:lumMod val="95000"/>
                    <a:lumOff val="5000"/>
                  </a:prstClr>
                </a:solidFill>
                <a:latin typeface="DengXian" panose="020F0502020204030204"/>
                <a:ea typeface="DengXian" panose="02010600030101010101" pitchFamily="2" charset="-122"/>
              </a:rPr>
              <a:t>路线</a:t>
            </a: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、技术方案、解决方案等？</a:t>
            </a:r>
            <a:endParaRPr lang="en-US" altLang="zh-CN"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为什么要采用此技术路线、方案？该技术路线、方案的优势是什么？在行业内外的竞争力如何？</a:t>
            </a:r>
            <a:endParaRPr lang="en-US" altLang="zh-CN"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行业内外的应用情况如何？前景如何？</a:t>
            </a:r>
            <a:endParaRPr lang="en-US" altLang="zh-CN"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是自主开发还是合作外包？ </a:t>
            </a:r>
            <a:r>
              <a:rPr lang="zh-CN" altLang="en-US" sz="1200" i="1" dirty="0">
                <a:solidFill>
                  <a:srgbClr val="C00000"/>
                </a:solidFill>
                <a:latin typeface="微软雅黑" panose="020B0503020204020204" pitchFamily="34" charset="-122"/>
                <a:ea typeface="微软雅黑" panose="020B0503020204020204" pitchFamily="34" charset="-122"/>
              </a:rPr>
              <a:t>如果合作</a:t>
            </a:r>
            <a:r>
              <a:rPr lang="en-US" altLang="zh-CN" sz="1200" i="1" dirty="0">
                <a:solidFill>
                  <a:srgbClr val="C00000"/>
                </a:solidFill>
                <a:latin typeface="微软雅黑" panose="020B0503020204020204" pitchFamily="34" charset="-122"/>
                <a:ea typeface="微软雅黑" panose="020B0503020204020204" pitchFamily="34" charset="-122"/>
              </a:rPr>
              <a:t>/</a:t>
            </a:r>
            <a:r>
              <a:rPr lang="zh-CN" altLang="en-US" sz="1200" i="1" dirty="0">
                <a:solidFill>
                  <a:srgbClr val="C00000"/>
                </a:solidFill>
                <a:latin typeface="微软雅黑" panose="020B0503020204020204" pitchFamily="34" charset="-122"/>
                <a:ea typeface="微软雅黑" panose="020B0503020204020204" pitchFamily="34" charset="-122"/>
              </a:rPr>
              <a:t>外包：预选的供应商？</a:t>
            </a:r>
            <a:r>
              <a:rPr lang="en-US" altLang="zh-CN" sz="1200" i="1" dirty="0">
                <a:solidFill>
                  <a:srgbClr val="C00000"/>
                </a:solidFill>
                <a:latin typeface="微软雅黑" panose="020B0503020204020204" pitchFamily="34" charset="-122"/>
                <a:ea typeface="微软雅黑" panose="020B0503020204020204" pitchFamily="34" charset="-122"/>
              </a:rPr>
              <a:t> </a:t>
            </a:r>
            <a:r>
              <a:rPr lang="zh-CN" altLang="en-US" sz="1200" i="1" dirty="0">
                <a:solidFill>
                  <a:srgbClr val="C00000"/>
                </a:solidFill>
                <a:latin typeface="微软雅黑" panose="020B0503020204020204" pitchFamily="34" charset="-122"/>
                <a:ea typeface="微软雅黑" panose="020B0503020204020204" pitchFamily="34" charset="-122"/>
              </a:rPr>
              <a:t>合作模式？</a:t>
            </a:r>
            <a:endParaRPr lang="en-US" altLang="zh-CN" sz="1200" i="1" dirty="0">
              <a:solidFill>
                <a:srgbClr val="C0000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14</a:t>
            </a:fld>
            <a:endParaRPr lang="zh-CN" altLang="en-US"/>
          </a:p>
        </p:txBody>
      </p:sp>
    </p:spTree>
    <p:extLst>
      <p:ext uri="{BB962C8B-B14F-4D97-AF65-F5344CB8AC3E}">
        <p14:creationId xmlns:p14="http://schemas.microsoft.com/office/powerpoint/2010/main" val="17026118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nSpc>
                <a:spcPct val="150000"/>
              </a:lnSpc>
              <a:defRPr/>
            </a:pPr>
            <a:r>
              <a:rPr lang="zh-CN" altLang="en-US" sz="1200" i="1" kern="100"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从</a:t>
            </a:r>
            <a:r>
              <a:rPr lang="zh-CN" altLang="en-US" sz="1200" i="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技术实现角度</a:t>
            </a:r>
            <a:r>
              <a:rPr lang="zh-CN" altLang="en-US" sz="900" b="1" dirty="0">
                <a:solidFill>
                  <a:prstClr val="black">
                    <a:lumMod val="95000"/>
                    <a:lumOff val="5000"/>
                  </a:prstClr>
                </a:solidFill>
                <a:latin typeface="DengXian" panose="020F0502020204030204"/>
                <a:ea typeface="DengXian" panose="02010600030101010101" pitchFamily="2" charset="-122"/>
              </a:rPr>
              <a:t>回答</a:t>
            </a:r>
            <a:r>
              <a:rPr lang="zh-CN" altLang="en-US" sz="1200" i="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项目准备怎么做、为什么要这么做的问题，建议包含如下内容：</a:t>
            </a:r>
            <a:endParaRPr lang="en-US" altLang="zh-CN" sz="1200" i="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项目采用的技术</a:t>
            </a:r>
            <a:r>
              <a:rPr lang="zh-CN" altLang="en-US" sz="900" b="1" dirty="0">
                <a:solidFill>
                  <a:prstClr val="black">
                    <a:lumMod val="95000"/>
                    <a:lumOff val="5000"/>
                  </a:prstClr>
                </a:solidFill>
                <a:latin typeface="DengXian" panose="020F0502020204030204"/>
                <a:ea typeface="DengXian" panose="02010600030101010101" pitchFamily="2" charset="-122"/>
              </a:rPr>
              <a:t>路线</a:t>
            </a: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、技术方案、解决方案等？</a:t>
            </a:r>
            <a:endParaRPr lang="en-US" altLang="zh-CN"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为什么要采用此技术路线、方案？该技术路线、方案的优势是什么？在行业内外的竞争力如何？</a:t>
            </a:r>
            <a:endParaRPr lang="en-US" altLang="zh-CN"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行业内外的应用情况如何？前景如何？</a:t>
            </a:r>
            <a:endParaRPr lang="en-US" altLang="zh-CN"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是自主开发还是合作外包？ </a:t>
            </a:r>
            <a:r>
              <a:rPr lang="zh-CN" altLang="en-US" sz="1200" i="1" dirty="0">
                <a:solidFill>
                  <a:srgbClr val="C00000"/>
                </a:solidFill>
                <a:latin typeface="微软雅黑" panose="020B0503020204020204" pitchFamily="34" charset="-122"/>
                <a:ea typeface="微软雅黑" panose="020B0503020204020204" pitchFamily="34" charset="-122"/>
              </a:rPr>
              <a:t>如果合作</a:t>
            </a:r>
            <a:r>
              <a:rPr lang="en-US" altLang="zh-CN" sz="1200" i="1" dirty="0">
                <a:solidFill>
                  <a:srgbClr val="C00000"/>
                </a:solidFill>
                <a:latin typeface="微软雅黑" panose="020B0503020204020204" pitchFamily="34" charset="-122"/>
                <a:ea typeface="微软雅黑" panose="020B0503020204020204" pitchFamily="34" charset="-122"/>
              </a:rPr>
              <a:t>/</a:t>
            </a:r>
            <a:r>
              <a:rPr lang="zh-CN" altLang="en-US" sz="1200" i="1" dirty="0">
                <a:solidFill>
                  <a:srgbClr val="C00000"/>
                </a:solidFill>
                <a:latin typeface="微软雅黑" panose="020B0503020204020204" pitchFamily="34" charset="-122"/>
                <a:ea typeface="微软雅黑" panose="020B0503020204020204" pitchFamily="34" charset="-122"/>
              </a:rPr>
              <a:t>外包：预选的供应商？</a:t>
            </a:r>
            <a:r>
              <a:rPr lang="en-US" altLang="zh-CN" sz="1200" i="1" dirty="0">
                <a:solidFill>
                  <a:srgbClr val="C00000"/>
                </a:solidFill>
                <a:latin typeface="微软雅黑" panose="020B0503020204020204" pitchFamily="34" charset="-122"/>
                <a:ea typeface="微软雅黑" panose="020B0503020204020204" pitchFamily="34" charset="-122"/>
              </a:rPr>
              <a:t> </a:t>
            </a:r>
            <a:r>
              <a:rPr lang="zh-CN" altLang="en-US" sz="1200" i="1" dirty="0">
                <a:solidFill>
                  <a:srgbClr val="C00000"/>
                </a:solidFill>
                <a:latin typeface="微软雅黑" panose="020B0503020204020204" pitchFamily="34" charset="-122"/>
                <a:ea typeface="微软雅黑" panose="020B0503020204020204" pitchFamily="34" charset="-122"/>
              </a:rPr>
              <a:t>合作模式？</a:t>
            </a:r>
            <a:endParaRPr lang="en-US" altLang="zh-CN" sz="1200" i="1" dirty="0">
              <a:solidFill>
                <a:srgbClr val="C0000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15</a:t>
            </a:fld>
            <a:endParaRPr lang="zh-CN" altLang="en-US"/>
          </a:p>
        </p:txBody>
      </p:sp>
    </p:spTree>
    <p:extLst>
      <p:ext uri="{BB962C8B-B14F-4D97-AF65-F5344CB8AC3E}">
        <p14:creationId xmlns:p14="http://schemas.microsoft.com/office/powerpoint/2010/main" val="21574935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nSpc>
                <a:spcPct val="150000"/>
              </a:lnSpc>
              <a:defRPr/>
            </a:pPr>
            <a:r>
              <a:rPr lang="zh-CN" altLang="en-US" sz="1200" i="1" kern="100"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从</a:t>
            </a:r>
            <a:r>
              <a:rPr lang="zh-CN" altLang="en-US" sz="1200" i="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技术实现角度</a:t>
            </a:r>
            <a:r>
              <a:rPr lang="zh-CN" altLang="en-US" sz="900" b="1" dirty="0">
                <a:solidFill>
                  <a:prstClr val="black">
                    <a:lumMod val="95000"/>
                    <a:lumOff val="5000"/>
                  </a:prstClr>
                </a:solidFill>
                <a:latin typeface="DengXian" panose="020F0502020204030204"/>
                <a:ea typeface="DengXian" panose="02010600030101010101" pitchFamily="2" charset="-122"/>
              </a:rPr>
              <a:t>回答</a:t>
            </a:r>
            <a:r>
              <a:rPr lang="zh-CN" altLang="en-US" sz="1200" i="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项目准备怎么做、为什么要这么做的问题，建议包含如下内容：</a:t>
            </a:r>
            <a:endParaRPr lang="en-US" altLang="zh-CN" sz="1200" i="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项目采用的技术</a:t>
            </a:r>
            <a:r>
              <a:rPr lang="zh-CN" altLang="en-US" sz="900" b="1" dirty="0">
                <a:solidFill>
                  <a:prstClr val="black">
                    <a:lumMod val="95000"/>
                    <a:lumOff val="5000"/>
                  </a:prstClr>
                </a:solidFill>
                <a:latin typeface="DengXian" panose="020F0502020204030204"/>
                <a:ea typeface="DengXian" panose="02010600030101010101" pitchFamily="2" charset="-122"/>
              </a:rPr>
              <a:t>路线</a:t>
            </a: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、技术方案、解决方案等？</a:t>
            </a:r>
            <a:endParaRPr lang="en-US" altLang="zh-CN"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为什么要采用此技术路线、方案？该技术路线、方案的优势是什么？在行业内外的竞争力如何？</a:t>
            </a:r>
            <a:endParaRPr lang="en-US" altLang="zh-CN"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行业内外的应用情况如何？前景如何？</a:t>
            </a:r>
            <a:endParaRPr lang="en-US" altLang="zh-CN"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是自主开发还是合作外包？ </a:t>
            </a:r>
            <a:r>
              <a:rPr lang="zh-CN" altLang="en-US" sz="1200" i="1" dirty="0">
                <a:solidFill>
                  <a:srgbClr val="C00000"/>
                </a:solidFill>
                <a:latin typeface="微软雅黑" panose="020B0503020204020204" pitchFamily="34" charset="-122"/>
                <a:ea typeface="微软雅黑" panose="020B0503020204020204" pitchFamily="34" charset="-122"/>
              </a:rPr>
              <a:t>如果合作</a:t>
            </a:r>
            <a:r>
              <a:rPr lang="en-US" altLang="zh-CN" sz="1200" i="1" dirty="0">
                <a:solidFill>
                  <a:srgbClr val="C00000"/>
                </a:solidFill>
                <a:latin typeface="微软雅黑" panose="020B0503020204020204" pitchFamily="34" charset="-122"/>
                <a:ea typeface="微软雅黑" panose="020B0503020204020204" pitchFamily="34" charset="-122"/>
              </a:rPr>
              <a:t>/</a:t>
            </a:r>
            <a:r>
              <a:rPr lang="zh-CN" altLang="en-US" sz="1200" i="1" dirty="0">
                <a:solidFill>
                  <a:srgbClr val="C00000"/>
                </a:solidFill>
                <a:latin typeface="微软雅黑" panose="020B0503020204020204" pitchFamily="34" charset="-122"/>
                <a:ea typeface="微软雅黑" panose="020B0503020204020204" pitchFamily="34" charset="-122"/>
              </a:rPr>
              <a:t>外包：预选的供应商？</a:t>
            </a:r>
            <a:r>
              <a:rPr lang="en-US" altLang="zh-CN" sz="1200" i="1" dirty="0">
                <a:solidFill>
                  <a:srgbClr val="C00000"/>
                </a:solidFill>
                <a:latin typeface="微软雅黑" panose="020B0503020204020204" pitchFamily="34" charset="-122"/>
                <a:ea typeface="微软雅黑" panose="020B0503020204020204" pitchFamily="34" charset="-122"/>
              </a:rPr>
              <a:t> </a:t>
            </a:r>
            <a:r>
              <a:rPr lang="zh-CN" altLang="en-US" sz="1200" i="1" dirty="0">
                <a:solidFill>
                  <a:srgbClr val="C00000"/>
                </a:solidFill>
                <a:latin typeface="微软雅黑" panose="020B0503020204020204" pitchFamily="34" charset="-122"/>
                <a:ea typeface="微软雅黑" panose="020B0503020204020204" pitchFamily="34" charset="-122"/>
              </a:rPr>
              <a:t>合作模式？</a:t>
            </a:r>
            <a:endParaRPr lang="en-US" altLang="zh-CN" sz="1200" i="1" dirty="0">
              <a:solidFill>
                <a:srgbClr val="C0000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16</a:t>
            </a:fld>
            <a:endParaRPr lang="zh-CN" altLang="en-US"/>
          </a:p>
        </p:txBody>
      </p:sp>
    </p:spTree>
    <p:extLst>
      <p:ext uri="{BB962C8B-B14F-4D97-AF65-F5344CB8AC3E}">
        <p14:creationId xmlns:p14="http://schemas.microsoft.com/office/powerpoint/2010/main" val="26633393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17</a:t>
            </a:fld>
            <a:endParaRPr lang="zh-CN" altLang="en-US"/>
          </a:p>
        </p:txBody>
      </p:sp>
    </p:spTree>
    <p:extLst>
      <p:ext uri="{BB962C8B-B14F-4D97-AF65-F5344CB8AC3E}">
        <p14:creationId xmlns:p14="http://schemas.microsoft.com/office/powerpoint/2010/main" val="2722458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18</a:t>
            </a:fld>
            <a:endParaRPr lang="zh-CN" altLang="en-US"/>
          </a:p>
        </p:txBody>
      </p:sp>
    </p:spTree>
    <p:extLst>
      <p:ext uri="{BB962C8B-B14F-4D97-AF65-F5344CB8AC3E}">
        <p14:creationId xmlns:p14="http://schemas.microsoft.com/office/powerpoint/2010/main" val="16067411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19</a:t>
            </a:fld>
            <a:endParaRPr lang="zh-CN" altLang="en-US"/>
          </a:p>
        </p:txBody>
      </p:sp>
    </p:spTree>
    <p:extLst>
      <p:ext uri="{BB962C8B-B14F-4D97-AF65-F5344CB8AC3E}">
        <p14:creationId xmlns:p14="http://schemas.microsoft.com/office/powerpoint/2010/main" val="18380450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20</a:t>
            </a:fld>
            <a:endParaRPr lang="zh-CN" altLang="en-US"/>
          </a:p>
        </p:txBody>
      </p:sp>
    </p:spTree>
    <p:extLst>
      <p:ext uri="{BB962C8B-B14F-4D97-AF65-F5344CB8AC3E}">
        <p14:creationId xmlns:p14="http://schemas.microsoft.com/office/powerpoint/2010/main" val="1540730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nSpc>
                <a:spcPct val="150000"/>
              </a:lnSpc>
              <a:buFont typeface="Arial" panose="020B0604020202020204" pitchFamily="34" charset="0"/>
              <a:buNone/>
              <a:defRPr/>
            </a:pPr>
            <a:endParaRPr lang="en-US" altLang="zh-CN" sz="1200" i="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FDCCB12C-3A38-49DD-B56C-255B790EC772}" type="slidenum">
              <a:rPr lang="zh-CN" altLang="en-US" smtClean="0"/>
              <a:t>3</a:t>
            </a:fld>
            <a:endParaRPr lang="zh-CN" altLang="en-US"/>
          </a:p>
        </p:txBody>
      </p:sp>
    </p:spTree>
    <p:extLst>
      <p:ext uri="{BB962C8B-B14F-4D97-AF65-F5344CB8AC3E}">
        <p14:creationId xmlns:p14="http://schemas.microsoft.com/office/powerpoint/2010/main" val="37261534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no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21</a:t>
            </a:fld>
            <a:endParaRPr lang="zh-CN" altLang="en-US"/>
          </a:p>
        </p:txBody>
      </p:sp>
    </p:spTree>
    <p:extLst>
      <p:ext uri="{BB962C8B-B14F-4D97-AF65-F5344CB8AC3E}">
        <p14:creationId xmlns:p14="http://schemas.microsoft.com/office/powerpoint/2010/main" val="23330034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no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22</a:t>
            </a:fld>
            <a:endParaRPr lang="zh-CN" altLang="en-US"/>
          </a:p>
        </p:txBody>
      </p:sp>
    </p:spTree>
    <p:extLst>
      <p:ext uri="{BB962C8B-B14F-4D97-AF65-F5344CB8AC3E}">
        <p14:creationId xmlns:p14="http://schemas.microsoft.com/office/powerpoint/2010/main" val="21172308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23</a:t>
            </a:fld>
            <a:endParaRPr lang="zh-CN" altLang="en-US"/>
          </a:p>
        </p:txBody>
      </p:sp>
    </p:spTree>
    <p:extLst>
      <p:ext uri="{BB962C8B-B14F-4D97-AF65-F5344CB8AC3E}">
        <p14:creationId xmlns:p14="http://schemas.microsoft.com/office/powerpoint/2010/main" val="24126110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26</a:t>
            </a:fld>
            <a:endParaRPr lang="zh-CN" altLang="en-US"/>
          </a:p>
        </p:txBody>
      </p:sp>
    </p:spTree>
    <p:extLst>
      <p:ext uri="{BB962C8B-B14F-4D97-AF65-F5344CB8AC3E}">
        <p14:creationId xmlns:p14="http://schemas.microsoft.com/office/powerpoint/2010/main" val="11462097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备注：填写项目团队成员和干系人信息，</a:t>
            </a:r>
            <a:r>
              <a:rPr lang="en-US" altLang="zh-CN" dirty="0"/>
              <a:t>XX</a:t>
            </a:r>
            <a:r>
              <a:rPr lang="zh-CN" altLang="en-US" dirty="0"/>
              <a:t>工程师按照项目特点修改，比如电气工程师，载荷工程师等。干系人名单：</a:t>
            </a:r>
            <a:r>
              <a:rPr lang="zh-CN" altLang="zh-CN" sz="1200" kern="1200" dirty="0">
                <a:solidFill>
                  <a:schemeClr val="tx1"/>
                </a:solidFill>
                <a:effectLst/>
                <a:latin typeface="+mn-lt"/>
                <a:ea typeface="+mn-ea"/>
                <a:cs typeface="+mn-cs"/>
              </a:rPr>
              <a:t>项目用户（此处用户不是指的业主，而是</a:t>
            </a:r>
            <a:r>
              <a:rPr lang="en-US" altLang="zh-CN" sz="1200" kern="1200" dirty="0">
                <a:solidFill>
                  <a:schemeClr val="tx1"/>
                </a:solidFill>
                <a:effectLst/>
                <a:latin typeface="+mn-lt"/>
                <a:ea typeface="+mn-ea"/>
                <a:cs typeface="+mn-cs"/>
              </a:rPr>
              <a:t>TDT</a:t>
            </a:r>
            <a:r>
              <a:rPr lang="zh-CN" altLang="zh-CN" sz="1200" kern="1200" dirty="0">
                <a:solidFill>
                  <a:schemeClr val="tx1"/>
                </a:solidFill>
                <a:effectLst/>
                <a:latin typeface="+mn-lt"/>
                <a:ea typeface="+mn-ea"/>
                <a:cs typeface="+mn-cs"/>
              </a:rPr>
              <a:t>技术开发面向的内部用户，比如项目为</a:t>
            </a:r>
            <a:r>
              <a:rPr lang="en-US" altLang="zh-CN" sz="1200" kern="1200" dirty="0">
                <a:solidFill>
                  <a:schemeClr val="tx1"/>
                </a:solidFill>
                <a:effectLst/>
                <a:latin typeface="+mn-lt"/>
                <a:ea typeface="+mn-ea"/>
                <a:cs typeface="+mn-cs"/>
              </a:rPr>
              <a:t>X_X_</a:t>
            </a:r>
            <a:r>
              <a:rPr lang="zh-CN" altLang="zh-CN" sz="1200" kern="1200" dirty="0">
                <a:solidFill>
                  <a:schemeClr val="tx1"/>
                </a:solidFill>
                <a:effectLst/>
                <a:latin typeface="+mn-lt"/>
                <a:ea typeface="+mn-ea"/>
                <a:cs typeface="+mn-cs"/>
              </a:rPr>
              <a:t>产品开发技术，对应</a:t>
            </a:r>
            <a:r>
              <a:rPr lang="en-US" altLang="zh-CN" sz="1200" kern="1200" dirty="0">
                <a:solidFill>
                  <a:schemeClr val="tx1"/>
                </a:solidFill>
                <a:effectLst/>
                <a:latin typeface="+mn-lt"/>
                <a:ea typeface="+mn-ea"/>
                <a:cs typeface="+mn-cs"/>
              </a:rPr>
              <a:t>X_X_</a:t>
            </a:r>
            <a:r>
              <a:rPr lang="zh-CN" altLang="zh-CN" sz="1200" kern="1200" dirty="0">
                <a:solidFill>
                  <a:schemeClr val="tx1"/>
                </a:solidFill>
                <a:effectLst/>
                <a:latin typeface="+mn-lt"/>
                <a:ea typeface="+mn-ea"/>
                <a:cs typeface="+mn-cs"/>
              </a:rPr>
              <a:t>产品的产品经理必须是干系人）、项目关键需求提出者（</a:t>
            </a:r>
            <a:r>
              <a:rPr lang="en-US" altLang="zh-CN" sz="1200" kern="1200" dirty="0">
                <a:solidFill>
                  <a:schemeClr val="tx1"/>
                </a:solidFill>
                <a:effectLst/>
                <a:latin typeface="+mn-lt"/>
                <a:ea typeface="+mn-ea"/>
                <a:cs typeface="+mn-cs"/>
              </a:rPr>
              <a:t>TMG</a:t>
            </a:r>
            <a:r>
              <a:rPr lang="zh-CN" altLang="zh-CN" sz="1200" kern="1200" dirty="0">
                <a:solidFill>
                  <a:schemeClr val="tx1"/>
                </a:solidFill>
                <a:effectLst/>
                <a:latin typeface="+mn-lt"/>
                <a:ea typeface="+mn-ea"/>
                <a:cs typeface="+mn-cs"/>
              </a:rPr>
              <a:t>主任</a:t>
            </a:r>
            <a:r>
              <a:rPr lang="zh-CN" altLang="en-US" sz="1200" kern="1200" dirty="0">
                <a:solidFill>
                  <a:schemeClr val="tx1"/>
                </a:solidFill>
                <a:effectLst/>
                <a:latin typeface="+mn-lt"/>
                <a:ea typeface="+mn-ea"/>
                <a:cs typeface="+mn-cs"/>
              </a:rPr>
              <a:t>必须，其他关键需求提出者</a:t>
            </a:r>
            <a:r>
              <a:rPr lang="zh-CN" altLang="zh-CN" sz="1200" kern="1200" dirty="0">
                <a:solidFill>
                  <a:schemeClr val="tx1"/>
                </a:solidFill>
                <a:effectLst/>
                <a:latin typeface="+mn-lt"/>
                <a:ea typeface="+mn-ea"/>
                <a:cs typeface="+mn-cs"/>
              </a:rPr>
              <a:t>）、技术专家等组成，一般选择</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5</a:t>
            </a:r>
            <a:r>
              <a:rPr lang="zh-CN" altLang="zh-CN" sz="1200" kern="1200" dirty="0">
                <a:solidFill>
                  <a:schemeClr val="tx1"/>
                </a:solidFill>
                <a:effectLst/>
                <a:latin typeface="+mn-lt"/>
                <a:ea typeface="+mn-ea"/>
                <a:cs typeface="+mn-cs"/>
              </a:rPr>
              <a:t>人</a:t>
            </a: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27</a:t>
            </a:fld>
            <a:endParaRPr lang="zh-CN" altLang="en-US"/>
          </a:p>
        </p:txBody>
      </p:sp>
    </p:spTree>
    <p:extLst>
      <p:ext uri="{BB962C8B-B14F-4D97-AF65-F5344CB8AC3E}">
        <p14:creationId xmlns:p14="http://schemas.microsoft.com/office/powerpoint/2010/main" val="33077007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28</a:t>
            </a:fld>
            <a:endParaRPr lang="zh-CN" altLang="en-US"/>
          </a:p>
        </p:txBody>
      </p:sp>
    </p:spTree>
    <p:extLst>
      <p:ext uri="{BB962C8B-B14F-4D97-AF65-F5344CB8AC3E}">
        <p14:creationId xmlns:p14="http://schemas.microsoft.com/office/powerpoint/2010/main" val="41554740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备注：填写项目主要风险，可以自行删减或增加，如果没有的话可以删除本页</a:t>
            </a:r>
          </a:p>
        </p:txBody>
      </p:sp>
      <p:sp>
        <p:nvSpPr>
          <p:cNvPr id="4" name="灯片编号占位符 3"/>
          <p:cNvSpPr>
            <a:spLocks noGrp="1"/>
          </p:cNvSpPr>
          <p:nvPr>
            <p:ph type="sldNum" sz="quarter" idx="10"/>
          </p:nvPr>
        </p:nvSpPr>
        <p:spPr/>
        <p:txBody>
          <a:bodyPr/>
          <a:lstStyle/>
          <a:p>
            <a:fld id="{FDCCB12C-3A38-49DD-B56C-255B790EC772}" type="slidenum">
              <a:rPr lang="zh-CN" altLang="en-US" smtClean="0"/>
              <a:t>30</a:t>
            </a:fld>
            <a:endParaRPr lang="zh-CN" altLang="en-US"/>
          </a:p>
        </p:txBody>
      </p:sp>
    </p:spTree>
    <p:extLst>
      <p:ext uri="{BB962C8B-B14F-4D97-AF65-F5344CB8AC3E}">
        <p14:creationId xmlns:p14="http://schemas.microsoft.com/office/powerpoint/2010/main" val="9095292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775F19E-9D34-48E4-8115-F04F172F584C}" type="slidenum">
              <a:rPr lang="zh-CN" altLang="en-US" smtClean="0"/>
              <a:t>31</a:t>
            </a:fld>
            <a:endParaRPr lang="zh-CN" altLang="en-US"/>
          </a:p>
        </p:txBody>
      </p:sp>
    </p:spTree>
    <p:extLst>
      <p:ext uri="{BB962C8B-B14F-4D97-AF65-F5344CB8AC3E}">
        <p14:creationId xmlns:p14="http://schemas.microsoft.com/office/powerpoint/2010/main" val="3396344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dirty="0" smtClean="0"/>
              <a:t>实现全功率段多工况发电机参数计算分析</a:t>
            </a:r>
          </a:p>
          <a:p>
            <a:pPr lvl="0"/>
            <a:r>
              <a:rPr lang="zh-CN" altLang="en-US" sz="1200" dirty="0" smtClean="0"/>
              <a:t>拟合发电机电气参数变化规律，结合变流器数字化控制，实现参数自动寻优和参数动态调节</a:t>
            </a:r>
          </a:p>
          <a:p>
            <a:pPr marL="0" lvl="0" indent="0">
              <a:lnSpc>
                <a:spcPct val="150000"/>
              </a:lnSpc>
              <a:buFont typeface="Arial" panose="020B0604020202020204" pitchFamily="34" charset="0"/>
              <a:buNone/>
              <a:defRPr/>
            </a:pPr>
            <a:endParaRPr lang="en-US" altLang="zh-CN" sz="1200" i="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FDCCB12C-3A38-49DD-B56C-255B790EC772}" type="slidenum">
              <a:rPr lang="zh-CN" altLang="en-US" smtClean="0"/>
              <a:t>4</a:t>
            </a:fld>
            <a:endParaRPr lang="zh-CN" altLang="en-US"/>
          </a:p>
        </p:txBody>
      </p:sp>
    </p:spTree>
    <p:extLst>
      <p:ext uri="{BB962C8B-B14F-4D97-AF65-F5344CB8AC3E}">
        <p14:creationId xmlns:p14="http://schemas.microsoft.com/office/powerpoint/2010/main" val="866782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trike="sngStrike" baseline="0" dirty="0"/>
              <a:t> </a:t>
            </a:r>
            <a:r>
              <a:rPr lang="zh-CN" altLang="en-US" strike="sngStrike" baseline="0" dirty="0"/>
              <a:t>编写怎么样的测试用例可以证明代码满足需求。</a:t>
            </a: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5</a:t>
            </a:fld>
            <a:endParaRPr lang="zh-CN" altLang="en-US"/>
          </a:p>
        </p:txBody>
      </p:sp>
    </p:spTree>
    <p:extLst>
      <p:ext uri="{BB962C8B-B14F-4D97-AF65-F5344CB8AC3E}">
        <p14:creationId xmlns:p14="http://schemas.microsoft.com/office/powerpoint/2010/main" val="3815101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trike="sngStrike" baseline="0" dirty="0"/>
              <a:t> </a:t>
            </a:r>
            <a:r>
              <a:rPr lang="zh-CN" altLang="en-US" strike="sngStrike" baseline="0" dirty="0"/>
              <a:t>编写怎么样的测试用例可以证明代码满足需求。</a:t>
            </a: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6</a:t>
            </a:fld>
            <a:endParaRPr lang="zh-CN" altLang="en-US"/>
          </a:p>
        </p:txBody>
      </p:sp>
    </p:spTree>
    <p:extLst>
      <p:ext uri="{BB962C8B-B14F-4D97-AF65-F5344CB8AC3E}">
        <p14:creationId xmlns:p14="http://schemas.microsoft.com/office/powerpoint/2010/main" val="3131696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no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7</a:t>
            </a:fld>
            <a:endParaRPr lang="zh-CN" altLang="en-US"/>
          </a:p>
        </p:txBody>
      </p:sp>
    </p:spTree>
    <p:extLst>
      <p:ext uri="{BB962C8B-B14F-4D97-AF65-F5344CB8AC3E}">
        <p14:creationId xmlns:p14="http://schemas.microsoft.com/office/powerpoint/2010/main" val="29695279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no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8</a:t>
            </a:fld>
            <a:endParaRPr lang="zh-CN" altLang="en-US"/>
          </a:p>
        </p:txBody>
      </p:sp>
    </p:spTree>
    <p:extLst>
      <p:ext uri="{BB962C8B-B14F-4D97-AF65-F5344CB8AC3E}">
        <p14:creationId xmlns:p14="http://schemas.microsoft.com/office/powerpoint/2010/main" val="1654057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9</a:t>
            </a:fld>
            <a:endParaRPr lang="zh-CN" altLang="en-US"/>
          </a:p>
        </p:txBody>
      </p:sp>
    </p:spTree>
    <p:extLst>
      <p:ext uri="{BB962C8B-B14F-4D97-AF65-F5344CB8AC3E}">
        <p14:creationId xmlns:p14="http://schemas.microsoft.com/office/powerpoint/2010/main" val="3952091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10</a:t>
            </a:fld>
            <a:endParaRPr lang="zh-CN" altLang="en-US"/>
          </a:p>
        </p:txBody>
      </p:sp>
    </p:spTree>
    <p:extLst>
      <p:ext uri="{BB962C8B-B14F-4D97-AF65-F5344CB8AC3E}">
        <p14:creationId xmlns:p14="http://schemas.microsoft.com/office/powerpoint/2010/main" val="6407584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5.jp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图片 7" descr="logo.png"/>
          <p:cNvPicPr>
            <a:picLocks noChangeAspect="1"/>
          </p:cNvPicPr>
          <p:nvPr userDrawn="1"/>
        </p:nvPicPr>
        <p:blipFill rotWithShape="1">
          <a:blip r:embed="rId3">
            <a:extLst>
              <a:ext uri="{28A0092B-C50C-407E-A947-70E740481C1C}">
                <a14:useLocalDpi xmlns:a14="http://schemas.microsoft.com/office/drawing/2010/main" val="0"/>
              </a:ext>
            </a:extLst>
          </a:blip>
          <a:srcRect r="40098"/>
          <a:stretch/>
        </p:blipFill>
        <p:spPr>
          <a:xfrm>
            <a:off x="9998739" y="468325"/>
            <a:ext cx="1735039" cy="487217"/>
          </a:xfrm>
          <a:prstGeom prst="rect">
            <a:avLst/>
          </a:prstGeom>
        </p:spPr>
      </p:pic>
    </p:spTree>
    <p:extLst>
      <p:ext uri="{BB962C8B-B14F-4D97-AF65-F5344CB8AC3E}">
        <p14:creationId xmlns:p14="http://schemas.microsoft.com/office/powerpoint/2010/main" val="2010772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41258" cy="6858000"/>
          </a:xfrm>
          <a:prstGeom prst="rect">
            <a:avLst/>
          </a:prstGeom>
        </p:spPr>
      </p:pic>
      <p:pic>
        <p:nvPicPr>
          <p:cNvPr id="4" name="图片 3" descr="logo.png"/>
          <p:cNvPicPr>
            <a:picLocks noChangeAspect="1"/>
          </p:cNvPicPr>
          <p:nvPr userDrawn="1"/>
        </p:nvPicPr>
        <p:blipFill rotWithShape="1">
          <a:blip r:embed="rId3">
            <a:extLst>
              <a:ext uri="{28A0092B-C50C-407E-A947-70E740481C1C}">
                <a14:useLocalDpi xmlns:a14="http://schemas.microsoft.com/office/drawing/2010/main" val="0"/>
              </a:ext>
            </a:extLst>
          </a:blip>
          <a:srcRect r="40098"/>
          <a:stretch/>
        </p:blipFill>
        <p:spPr>
          <a:xfrm>
            <a:off x="9998739" y="468325"/>
            <a:ext cx="1735039" cy="487217"/>
          </a:xfrm>
          <a:prstGeom prst="rect">
            <a:avLst/>
          </a:prstGeom>
        </p:spPr>
      </p:pic>
      <p:sp>
        <p:nvSpPr>
          <p:cNvPr id="5" name="文本框 4"/>
          <p:cNvSpPr txBox="1"/>
          <p:nvPr userDrawn="1"/>
        </p:nvSpPr>
        <p:spPr>
          <a:xfrm>
            <a:off x="1583338" y="955542"/>
            <a:ext cx="2863609" cy="1015663"/>
          </a:xfrm>
          <a:prstGeom prst="rect">
            <a:avLst/>
          </a:prstGeom>
          <a:noFill/>
        </p:spPr>
        <p:txBody>
          <a:bodyPr wrap="square" rtlCol="0">
            <a:spAutoFit/>
          </a:bodyPr>
          <a:lstStyle/>
          <a:p>
            <a:r>
              <a:rPr lang="en-US" altLang="zh-CN" sz="6000" dirty="0">
                <a:solidFill>
                  <a:srgbClr val="2E96C8"/>
                </a:solidFill>
                <a:latin typeface="Arial" charset="0"/>
                <a:ea typeface="Arial" charset="0"/>
                <a:cs typeface="Arial" charset="0"/>
              </a:rPr>
              <a:t>Content</a:t>
            </a:r>
            <a:endParaRPr lang="zh-CN" altLang="en-US" sz="6000" dirty="0">
              <a:solidFill>
                <a:srgbClr val="2E96C8"/>
              </a:solidFill>
              <a:latin typeface="Arial" charset="0"/>
              <a:ea typeface="Arial" charset="0"/>
              <a:cs typeface="Arial" charset="0"/>
            </a:endParaRPr>
          </a:p>
        </p:txBody>
      </p:sp>
      <p:sp>
        <p:nvSpPr>
          <p:cNvPr id="6" name="文本框 5"/>
          <p:cNvSpPr txBox="1"/>
          <p:nvPr userDrawn="1"/>
        </p:nvSpPr>
        <p:spPr>
          <a:xfrm>
            <a:off x="4446947" y="1318221"/>
            <a:ext cx="1084944" cy="535531"/>
          </a:xfrm>
          <a:prstGeom prst="rect">
            <a:avLst/>
          </a:prstGeom>
        </p:spPr>
        <p:txBody>
          <a:bodyPr wrap="square">
            <a:spAutoFit/>
          </a:bodyPr>
          <a:lstStyle>
            <a:defPPr>
              <a:defRPr lang="zh-CN"/>
            </a:defPPr>
            <a:lvl1pPr indent="0" defTabSz="914400">
              <a:lnSpc>
                <a:spcPct val="90000"/>
              </a:lnSpc>
              <a:spcBef>
                <a:spcPts val="1000"/>
              </a:spcBef>
              <a:buFont typeface="Arial" panose="020B0604020202020204" pitchFamily="34" charset="0"/>
              <a:buNone/>
              <a:defRPr sz="3200" b="1">
                <a:solidFill>
                  <a:schemeClr val="accent1"/>
                </a:solidFill>
                <a:cs typeface="+mn-ea"/>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b="0" dirty="0">
                <a:solidFill>
                  <a:srgbClr val="3982B9"/>
                </a:solidFill>
                <a:latin typeface="Microsoft YaHei" charset="-122"/>
                <a:ea typeface="Microsoft YaHei" charset="-122"/>
                <a:cs typeface="Microsoft YaHei" charset="-122"/>
                <a:sym typeface="+mn-lt"/>
              </a:rPr>
              <a:t>目录</a:t>
            </a:r>
          </a:p>
        </p:txBody>
      </p:sp>
    </p:spTree>
    <p:extLst>
      <p:ext uri="{BB962C8B-B14F-4D97-AF65-F5344CB8AC3E}">
        <p14:creationId xmlns:p14="http://schemas.microsoft.com/office/powerpoint/2010/main" val="513736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41258" cy="6858000"/>
          </a:xfrm>
          <a:prstGeom prst="rect">
            <a:avLst/>
          </a:prstGeom>
        </p:spPr>
      </p:pic>
      <p:sp>
        <p:nvSpPr>
          <p:cNvPr id="4" name="圆角矩形 3"/>
          <p:cNvSpPr/>
          <p:nvPr userDrawn="1"/>
        </p:nvSpPr>
        <p:spPr>
          <a:xfrm>
            <a:off x="4601816" y="2202362"/>
            <a:ext cx="2052051" cy="720904"/>
          </a:xfrm>
          <a:prstGeom prst="roundRect">
            <a:avLst/>
          </a:prstGeom>
          <a:solidFill>
            <a:srgbClr val="0093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93CA"/>
              </a:solidFill>
            </a:endParaRPr>
          </a:p>
        </p:txBody>
      </p:sp>
      <p:sp>
        <p:nvSpPr>
          <p:cNvPr id="5" name="三角形 4"/>
          <p:cNvSpPr/>
          <p:nvPr userDrawn="1"/>
        </p:nvSpPr>
        <p:spPr>
          <a:xfrm rot="10800000">
            <a:off x="4979349" y="2866435"/>
            <a:ext cx="478478" cy="306742"/>
          </a:xfrm>
          <a:prstGeom prst="triangle">
            <a:avLst/>
          </a:prstGeom>
          <a:solidFill>
            <a:srgbClr val="0093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0" name="图片 9" descr="logo.png"/>
          <p:cNvPicPr>
            <a:picLocks noChangeAspect="1"/>
          </p:cNvPicPr>
          <p:nvPr userDrawn="1"/>
        </p:nvPicPr>
        <p:blipFill rotWithShape="1">
          <a:blip r:embed="rId3">
            <a:extLst>
              <a:ext uri="{28A0092B-C50C-407E-A947-70E740481C1C}">
                <a14:useLocalDpi xmlns:a14="http://schemas.microsoft.com/office/drawing/2010/main" val="0"/>
              </a:ext>
            </a:extLst>
          </a:blip>
          <a:srcRect r="40098"/>
          <a:stretch/>
        </p:blipFill>
        <p:spPr>
          <a:xfrm>
            <a:off x="9998739" y="468325"/>
            <a:ext cx="1735039" cy="487217"/>
          </a:xfrm>
          <a:prstGeom prst="rect">
            <a:avLst/>
          </a:prstGeom>
        </p:spPr>
      </p:pic>
    </p:spTree>
    <p:extLst>
      <p:ext uri="{BB962C8B-B14F-4D97-AF65-F5344CB8AC3E}">
        <p14:creationId xmlns:p14="http://schemas.microsoft.com/office/powerpoint/2010/main" val="850075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任意形状 2"/>
          <p:cNvSpPr/>
          <p:nvPr userDrawn="1"/>
        </p:nvSpPr>
        <p:spPr>
          <a:xfrm>
            <a:off x="378941" y="337751"/>
            <a:ext cx="766118" cy="1079157"/>
          </a:xfrm>
          <a:custGeom>
            <a:avLst/>
            <a:gdLst>
              <a:gd name="connsiteX0" fmla="*/ 757881 w 766118"/>
              <a:gd name="connsiteY0" fmla="*/ 856735 h 1079157"/>
              <a:gd name="connsiteX1" fmla="*/ 766118 w 766118"/>
              <a:gd name="connsiteY1" fmla="*/ 1079157 h 1079157"/>
              <a:gd name="connsiteX2" fmla="*/ 0 w 766118"/>
              <a:gd name="connsiteY2" fmla="*/ 1079157 h 1079157"/>
              <a:gd name="connsiteX3" fmla="*/ 0 w 766118"/>
              <a:gd name="connsiteY3" fmla="*/ 0 h 1079157"/>
              <a:gd name="connsiteX4" fmla="*/ 757881 w 766118"/>
              <a:gd name="connsiteY4" fmla="*/ 8238 h 1079157"/>
              <a:gd name="connsiteX5" fmla="*/ 757881 w 766118"/>
              <a:gd name="connsiteY5" fmla="*/ 222422 h 107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6118" h="1079157">
                <a:moveTo>
                  <a:pt x="757881" y="856735"/>
                </a:moveTo>
                <a:lnTo>
                  <a:pt x="766118" y="1079157"/>
                </a:lnTo>
                <a:lnTo>
                  <a:pt x="0" y="1079157"/>
                </a:lnTo>
                <a:lnTo>
                  <a:pt x="0" y="0"/>
                </a:lnTo>
                <a:lnTo>
                  <a:pt x="757881" y="8238"/>
                </a:lnTo>
                <a:lnTo>
                  <a:pt x="757881" y="222422"/>
                </a:lnTo>
              </a:path>
            </a:pathLst>
          </a:custGeom>
          <a:noFill/>
          <a:ln w="28575">
            <a:solidFill>
              <a:srgbClr val="0093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descr="logo.png"/>
          <p:cNvPicPr>
            <a:picLocks noChangeAspect="1"/>
          </p:cNvPicPr>
          <p:nvPr userDrawn="1"/>
        </p:nvPicPr>
        <p:blipFill rotWithShape="1">
          <a:blip r:embed="rId2">
            <a:extLst>
              <a:ext uri="{28A0092B-C50C-407E-A947-70E740481C1C}">
                <a14:useLocalDpi xmlns:a14="http://schemas.microsoft.com/office/drawing/2010/main" val="0"/>
              </a:ext>
            </a:extLst>
          </a:blip>
          <a:srcRect r="40098"/>
          <a:stretch/>
        </p:blipFill>
        <p:spPr>
          <a:xfrm>
            <a:off x="9998739" y="468325"/>
            <a:ext cx="1735039" cy="487217"/>
          </a:xfrm>
          <a:prstGeom prst="rect">
            <a:avLst/>
          </a:prstGeom>
        </p:spPr>
      </p:pic>
    </p:spTree>
    <p:extLst>
      <p:ext uri="{BB962C8B-B14F-4D97-AF65-F5344CB8AC3E}">
        <p14:creationId xmlns:p14="http://schemas.microsoft.com/office/powerpoint/2010/main" val="1776045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p>
        </p:txBody>
      </p:sp>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41258" cy="6858000"/>
          </a:xfrm>
          <a:prstGeom prst="rect">
            <a:avLst/>
          </a:prstGeom>
        </p:spPr>
      </p:pic>
      <p:pic>
        <p:nvPicPr>
          <p:cNvPr id="4" name="图片 3" descr="logo.png"/>
          <p:cNvPicPr>
            <a:picLocks noChangeAspect="1"/>
          </p:cNvPicPr>
          <p:nvPr userDrawn="1"/>
        </p:nvPicPr>
        <p:blipFill rotWithShape="1">
          <a:blip r:embed="rId3">
            <a:extLst>
              <a:ext uri="{28A0092B-C50C-407E-A947-70E740481C1C}">
                <a14:useLocalDpi xmlns:a14="http://schemas.microsoft.com/office/drawing/2010/main" val="0"/>
              </a:ext>
            </a:extLst>
          </a:blip>
          <a:srcRect r="40098"/>
          <a:stretch/>
        </p:blipFill>
        <p:spPr>
          <a:xfrm>
            <a:off x="9998739" y="468325"/>
            <a:ext cx="1735039" cy="487217"/>
          </a:xfrm>
          <a:prstGeom prst="rect">
            <a:avLst/>
          </a:prstGeom>
        </p:spPr>
      </p:pic>
      <p:pic>
        <p:nvPicPr>
          <p:cNvPr id="5" name="图片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95728" y="2985989"/>
            <a:ext cx="7400544" cy="2855976"/>
          </a:xfrm>
          <a:prstGeom prst="rect">
            <a:avLst/>
          </a:prstGeom>
        </p:spPr>
      </p:pic>
      <p:pic>
        <p:nvPicPr>
          <p:cNvPr id="6" name="图片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801471" y="1104756"/>
            <a:ext cx="2589057" cy="2589057"/>
          </a:xfrm>
          <a:prstGeom prst="rect">
            <a:avLst/>
          </a:prstGeom>
        </p:spPr>
      </p:pic>
    </p:spTree>
    <p:extLst>
      <p:ext uri="{BB962C8B-B14F-4D97-AF65-F5344CB8AC3E}">
        <p14:creationId xmlns:p14="http://schemas.microsoft.com/office/powerpoint/2010/main" val="7368748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1195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7.jp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67275" y="1071455"/>
            <a:ext cx="10015149" cy="1217769"/>
          </a:xfrm>
          <a:prstGeom prst="rect">
            <a:avLst/>
          </a:prstGeom>
        </p:spPr>
        <p:txBody>
          <a:bodyPr wrap="square">
            <a:spAutoFit/>
          </a:bodyPr>
          <a:lstStyle>
            <a:defPPr>
              <a:defRPr lang="zh-CN"/>
            </a:defPPr>
            <a:lvl1pPr indent="0" defTabSz="914400">
              <a:lnSpc>
                <a:spcPct val="90000"/>
              </a:lnSpc>
              <a:spcBef>
                <a:spcPts val="1000"/>
              </a:spcBef>
              <a:buFont typeface="Arial" panose="020B0604020202020204" pitchFamily="34" charset="0"/>
              <a:buNone/>
              <a:defRPr sz="3200" b="1">
                <a:solidFill>
                  <a:schemeClr val="accent1"/>
                </a:solidFill>
                <a:cs typeface="+mn-ea"/>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ctr"/>
            <a:r>
              <a:rPr lang="zh-CN" altLang="en-US" sz="3600" spc="300" dirty="0">
                <a:solidFill>
                  <a:srgbClr val="3A82BB"/>
                </a:solidFill>
                <a:latin typeface="Microsoft YaHei" charset="-122"/>
                <a:ea typeface="Microsoft YaHei" charset="-122"/>
                <a:cs typeface="Microsoft YaHei" charset="-122"/>
                <a:sym typeface="+mn-lt"/>
              </a:rPr>
              <a:t>电气部件的数字化辅助设计与测试 立项评审</a:t>
            </a:r>
            <a:endParaRPr lang="en-US" altLang="zh-CN" sz="3600" spc="300" dirty="0">
              <a:solidFill>
                <a:srgbClr val="3A82BB"/>
              </a:solidFill>
              <a:latin typeface="Microsoft YaHei" charset="-122"/>
              <a:ea typeface="Microsoft YaHei" charset="-122"/>
              <a:cs typeface="Microsoft YaHei" charset="-122"/>
              <a:sym typeface="+mn-lt"/>
            </a:endParaRPr>
          </a:p>
          <a:p>
            <a:pPr algn="ctr"/>
            <a:r>
              <a:rPr lang="zh-CN" altLang="en-US" sz="3600" spc="300" dirty="0">
                <a:solidFill>
                  <a:srgbClr val="3A82BB"/>
                </a:solidFill>
                <a:latin typeface="Microsoft YaHei" charset="-122"/>
                <a:ea typeface="Microsoft YaHei" charset="-122"/>
                <a:cs typeface="Microsoft YaHei" charset="-122"/>
                <a:sym typeface="+mn-lt"/>
              </a:rPr>
              <a:t>（数字化专项）</a:t>
            </a:r>
          </a:p>
        </p:txBody>
      </p:sp>
      <p:sp>
        <p:nvSpPr>
          <p:cNvPr id="5" name="文本框 4"/>
          <p:cNvSpPr txBox="1"/>
          <p:nvPr/>
        </p:nvSpPr>
        <p:spPr>
          <a:xfrm>
            <a:off x="1335986" y="5831997"/>
            <a:ext cx="9753600" cy="719171"/>
          </a:xfrm>
          <a:prstGeom prst="rect">
            <a:avLst/>
          </a:prstGeom>
        </p:spPr>
        <p:txBody>
          <a:bodyPr wrap="square">
            <a:spAutoFit/>
          </a:bodyPr>
          <a:lstStyle>
            <a:defPPr>
              <a:defRPr lang="zh-CN"/>
            </a:defPPr>
            <a:lvl1pPr indent="0" defTabSz="914400">
              <a:lnSpc>
                <a:spcPct val="90000"/>
              </a:lnSpc>
              <a:spcBef>
                <a:spcPts val="1000"/>
              </a:spcBef>
              <a:buFont typeface="Arial" panose="020B0604020202020204" pitchFamily="34" charset="0"/>
              <a:buNone/>
              <a:defRPr sz="3200" b="1">
                <a:solidFill>
                  <a:schemeClr val="accent1"/>
                </a:solidFill>
                <a:cs typeface="+mn-ea"/>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ctr"/>
            <a:r>
              <a:rPr lang="zh-CN" altLang="en-US" sz="1800" b="0" dirty="0">
                <a:solidFill>
                  <a:srgbClr val="3A82BB"/>
                </a:solidFill>
                <a:latin typeface="Microsoft YaHei" charset="-122"/>
                <a:ea typeface="Microsoft YaHei" charset="-122"/>
                <a:cs typeface="Microsoft YaHei" charset="-122"/>
                <a:sym typeface="+mn-lt"/>
              </a:rPr>
              <a:t>上海电气风电集团股份有限公司</a:t>
            </a:r>
            <a:endParaRPr lang="en-US" altLang="zh-CN" sz="1800" b="0" dirty="0">
              <a:solidFill>
                <a:srgbClr val="3A82BB"/>
              </a:solidFill>
              <a:latin typeface="Microsoft YaHei" charset="-122"/>
              <a:ea typeface="Microsoft YaHei" charset="-122"/>
              <a:cs typeface="Microsoft YaHei" charset="-122"/>
              <a:sym typeface="+mn-lt"/>
            </a:endParaRPr>
          </a:p>
          <a:p>
            <a:pPr algn="ctr"/>
            <a:r>
              <a:rPr lang="zh-CN" altLang="en-US" sz="1800" b="0" dirty="0">
                <a:solidFill>
                  <a:srgbClr val="3A82BB"/>
                </a:solidFill>
                <a:latin typeface="Microsoft YaHei" charset="-122"/>
                <a:ea typeface="Microsoft YaHei" charset="-122"/>
                <a:cs typeface="Microsoft YaHei" charset="-122"/>
                <a:sym typeface="+mn-lt"/>
              </a:rPr>
              <a:t> </a:t>
            </a:r>
            <a:r>
              <a:rPr lang="en-US" altLang="zh-CN" sz="1800" b="0" dirty="0">
                <a:solidFill>
                  <a:srgbClr val="3A82BB"/>
                </a:solidFill>
                <a:latin typeface="Microsoft YaHei" charset="-122"/>
                <a:ea typeface="Microsoft YaHei" charset="-122"/>
                <a:cs typeface="Microsoft YaHei" charset="-122"/>
                <a:sym typeface="+mn-lt"/>
              </a:rPr>
              <a:t>2021</a:t>
            </a:r>
            <a:r>
              <a:rPr lang="zh-CN" altLang="en-US" sz="1800" b="0" dirty="0">
                <a:solidFill>
                  <a:srgbClr val="3A82BB"/>
                </a:solidFill>
                <a:latin typeface="Microsoft YaHei" charset="-122"/>
                <a:ea typeface="Microsoft YaHei" charset="-122"/>
                <a:cs typeface="Microsoft YaHei" charset="-122"/>
                <a:sym typeface="+mn-lt"/>
              </a:rPr>
              <a:t>年</a:t>
            </a:r>
            <a:r>
              <a:rPr lang="en-US" altLang="zh-CN" sz="1800" b="0" dirty="0">
                <a:solidFill>
                  <a:srgbClr val="3A82BB"/>
                </a:solidFill>
                <a:latin typeface="Microsoft YaHei" charset="-122"/>
                <a:ea typeface="Microsoft YaHei" charset="-122"/>
                <a:cs typeface="Microsoft YaHei" charset="-122"/>
                <a:sym typeface="+mn-lt"/>
              </a:rPr>
              <a:t>04</a:t>
            </a:r>
            <a:r>
              <a:rPr lang="zh-CN" altLang="en-US" sz="1800" b="0" dirty="0">
                <a:solidFill>
                  <a:srgbClr val="3A82BB"/>
                </a:solidFill>
                <a:latin typeface="Microsoft YaHei" charset="-122"/>
                <a:ea typeface="Microsoft YaHei" charset="-122"/>
                <a:cs typeface="Microsoft YaHei" charset="-122"/>
                <a:sym typeface="+mn-lt"/>
              </a:rPr>
              <a:t>月</a:t>
            </a:r>
            <a:r>
              <a:rPr lang="en-US" altLang="zh-CN" sz="1800" b="0" dirty="0">
                <a:solidFill>
                  <a:srgbClr val="3A82BB"/>
                </a:solidFill>
                <a:latin typeface="Microsoft YaHei" charset="-122"/>
                <a:ea typeface="Microsoft YaHei" charset="-122"/>
                <a:cs typeface="Microsoft YaHei" charset="-122"/>
                <a:sym typeface="+mn-lt"/>
              </a:rPr>
              <a:t>23</a:t>
            </a:r>
            <a:r>
              <a:rPr lang="zh-CN" altLang="en-US" sz="1800" b="0" dirty="0">
                <a:solidFill>
                  <a:srgbClr val="3A82BB"/>
                </a:solidFill>
                <a:latin typeface="Microsoft YaHei" charset="-122"/>
                <a:ea typeface="Microsoft YaHei" charset="-122"/>
                <a:cs typeface="Microsoft YaHei" charset="-122"/>
                <a:sym typeface="+mn-lt"/>
              </a:rPr>
              <a:t>日</a:t>
            </a:r>
          </a:p>
        </p:txBody>
      </p:sp>
      <p:sp>
        <p:nvSpPr>
          <p:cNvPr id="6" name="文本框 5"/>
          <p:cNvSpPr txBox="1"/>
          <p:nvPr/>
        </p:nvSpPr>
        <p:spPr>
          <a:xfrm>
            <a:off x="645546" y="2588012"/>
            <a:ext cx="9753600" cy="663771"/>
          </a:xfrm>
          <a:prstGeom prst="rect">
            <a:avLst/>
          </a:prstGeom>
        </p:spPr>
        <p:txBody>
          <a:bodyPr wrap="square">
            <a:spAutoFit/>
          </a:bodyPr>
          <a:lstStyle>
            <a:defPPr>
              <a:defRPr lang="zh-CN"/>
            </a:defPPr>
            <a:lvl1pPr indent="0" defTabSz="914400">
              <a:lnSpc>
                <a:spcPct val="90000"/>
              </a:lnSpc>
              <a:spcBef>
                <a:spcPts val="1000"/>
              </a:spcBef>
              <a:buFont typeface="Arial" panose="020B0604020202020204" pitchFamily="34" charset="0"/>
              <a:buNone/>
              <a:defRPr sz="3200" b="1">
                <a:solidFill>
                  <a:schemeClr val="accent1"/>
                </a:solidFill>
                <a:cs typeface="+mn-ea"/>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ctr"/>
            <a:r>
              <a:rPr lang="zh-CN" altLang="en-US" sz="1600" b="0" dirty="0">
                <a:solidFill>
                  <a:srgbClr val="3A82BB"/>
                </a:solidFill>
                <a:latin typeface="Microsoft YaHei" charset="-122"/>
                <a:ea typeface="Microsoft YaHei" charset="-122"/>
                <a:cs typeface="Microsoft YaHei" charset="-122"/>
                <a:sym typeface="+mn-lt"/>
              </a:rPr>
              <a:t>汇报人</a:t>
            </a:r>
            <a:r>
              <a:rPr lang="zh-CN" altLang="en-US" sz="1600" b="0" dirty="0" smtClean="0">
                <a:solidFill>
                  <a:srgbClr val="3A82BB"/>
                </a:solidFill>
                <a:latin typeface="Microsoft YaHei" charset="-122"/>
                <a:ea typeface="Microsoft YaHei" charset="-122"/>
                <a:cs typeface="Microsoft YaHei" charset="-122"/>
                <a:sym typeface="+mn-lt"/>
              </a:rPr>
              <a:t>：吴延俊</a:t>
            </a:r>
            <a:endParaRPr lang="en-US" altLang="zh-CN" sz="1600" b="0" dirty="0">
              <a:solidFill>
                <a:srgbClr val="3A82BB"/>
              </a:solidFill>
              <a:latin typeface="Microsoft YaHei" charset="-122"/>
              <a:ea typeface="Microsoft YaHei" charset="-122"/>
              <a:cs typeface="Microsoft YaHei" charset="-122"/>
              <a:sym typeface="+mn-lt"/>
            </a:endParaRPr>
          </a:p>
          <a:p>
            <a:pPr algn="ctr"/>
            <a:r>
              <a:rPr lang="zh-CN" altLang="en-US" sz="1600" b="0" dirty="0">
                <a:solidFill>
                  <a:srgbClr val="3A82BB"/>
                </a:solidFill>
                <a:latin typeface="微软雅黑" panose="020B0503020204020204" pitchFamily="34" charset="-122"/>
                <a:ea typeface="微软雅黑" panose="020B0503020204020204" pitchFamily="34" charset="-122"/>
              </a:rPr>
              <a:t>所属部门：技术部</a:t>
            </a:r>
            <a:r>
              <a:rPr lang="en-US" altLang="zh-CN" sz="1600" b="0" dirty="0">
                <a:solidFill>
                  <a:srgbClr val="3A82BB"/>
                </a:solidFill>
                <a:latin typeface="微软雅黑" panose="020B0503020204020204" pitchFamily="34" charset="-122"/>
                <a:ea typeface="微软雅黑" panose="020B0503020204020204" pitchFamily="34" charset="-122"/>
              </a:rPr>
              <a:t>-</a:t>
            </a:r>
            <a:r>
              <a:rPr lang="zh-CN" altLang="en-US" sz="1600" b="0" dirty="0">
                <a:solidFill>
                  <a:srgbClr val="3A82BB"/>
                </a:solidFill>
                <a:latin typeface="微软雅黑" panose="020B0503020204020204" pitchFamily="34" charset="-122"/>
                <a:ea typeface="微软雅黑" panose="020B0503020204020204" pitchFamily="34" charset="-122"/>
              </a:rPr>
              <a:t>电气卓越能力中心</a:t>
            </a:r>
            <a:endParaRPr lang="en-US" altLang="zh-CN" sz="1600" b="0" dirty="0">
              <a:solidFill>
                <a:srgbClr val="3A82BB"/>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117354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9316482" cy="461665"/>
          </a:xfrm>
          <a:prstGeom prst="rect">
            <a:avLst/>
          </a:prstGeom>
          <a:noFill/>
        </p:spPr>
        <p:txBody>
          <a:bodyPr wrap="square" rtlCol="0">
            <a:spAutoFit/>
          </a:bodyPr>
          <a:lstStyle/>
          <a:p>
            <a:r>
              <a:rPr lang="zh-CN" altLang="en-US" sz="2400" dirty="0">
                <a:solidFill>
                  <a:srgbClr val="0093CA"/>
                </a:solidFill>
                <a:latin typeface="微软雅黑" panose="020B0503020204020204" pitchFamily="34" charset="-122"/>
                <a:ea typeface="微软雅黑" panose="020B0503020204020204" pitchFamily="34" charset="-122"/>
              </a:rPr>
              <a:t>项目方案</a:t>
            </a:r>
            <a:r>
              <a:rPr lang="en-US" altLang="zh-CN" sz="2400" dirty="0">
                <a:solidFill>
                  <a:srgbClr val="0093CA"/>
                </a:solidFill>
                <a:latin typeface="微软雅黑" panose="020B0503020204020204" pitchFamily="34" charset="-122"/>
                <a:ea typeface="微软雅黑" panose="020B0503020204020204" pitchFamily="34" charset="-122"/>
              </a:rPr>
              <a:t>-</a:t>
            </a:r>
            <a:r>
              <a:rPr lang="zh-CN" altLang="en-US" sz="2400" dirty="0">
                <a:solidFill>
                  <a:srgbClr val="0093CA"/>
                </a:solidFill>
                <a:latin typeface="微软雅黑" panose="020B0503020204020204" pitchFamily="34" charset="-122"/>
                <a:ea typeface="微软雅黑" panose="020B0503020204020204" pitchFamily="34" charset="-122"/>
              </a:rPr>
              <a:t>数字化辅助设计</a:t>
            </a:r>
            <a:endParaRPr lang="en-US" altLang="zh-CN" sz="2400" dirty="0">
              <a:solidFill>
                <a:srgbClr val="0093CA"/>
              </a:solidFill>
              <a:latin typeface="微软雅黑" panose="020B0503020204020204" pitchFamily="34" charset="-122"/>
              <a:ea typeface="微软雅黑" panose="020B0503020204020204" pitchFamily="34" charset="-122"/>
            </a:endParaRPr>
          </a:p>
        </p:txBody>
      </p:sp>
      <p:sp>
        <p:nvSpPr>
          <p:cNvPr id="6" name="矩形 5"/>
          <p:cNvSpPr/>
          <p:nvPr/>
        </p:nvSpPr>
        <p:spPr>
          <a:xfrm>
            <a:off x="619451" y="1550245"/>
            <a:ext cx="11501416" cy="5170646"/>
          </a:xfrm>
          <a:prstGeom prst="rect">
            <a:avLst/>
          </a:prstGeom>
        </p:spPr>
        <p:txBody>
          <a:bodyPr wrap="square">
            <a:spAutoFit/>
          </a:bodyPr>
          <a:lstStyle/>
          <a:p>
            <a:pPr algn="ctr">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参数寻优设计安全</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运行边界计算部分</a:t>
            </a:r>
            <a:endParaRPr lang="en-US" altLang="zh-CN" sz="20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技术路线：</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物理模型数字化提炼 </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 Excel</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程序自主开发 </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 python</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程序自主开发</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外包专业软件</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技术</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方案：</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通过电磁系统数学模型的资料查找，获得各类电驱动系统的输入输出参数关系模型。</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仿真软件中比对验证，或通过历史实际参数对比等验证方式，确认模型的正确性。</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根据需求进行软件编写，通过使用反馈迭代工具版本更新。</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技术路线选择原因：</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早期外包问题：开发早期涉及到各类物理模型公式，产品参数等，外包沟通量巨大。产品使用后反馈维护升级迭代速度慢。后期根据使用情况，考虑配合公司</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PLM</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接口提出外包需求。</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endParaRPr lang="en-US" altLang="zh-CN" sz="20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8188476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9316482" cy="830997"/>
          </a:xfrm>
          <a:prstGeom prst="rect">
            <a:avLst/>
          </a:prstGeom>
          <a:noFill/>
        </p:spPr>
        <p:txBody>
          <a:bodyPr wrap="square" rtlCol="0">
            <a:spAutoFit/>
          </a:bodyPr>
          <a:lstStyle/>
          <a:p>
            <a:r>
              <a:rPr lang="zh-CN" altLang="en-US" sz="2400" dirty="0">
                <a:solidFill>
                  <a:srgbClr val="0093CA"/>
                </a:solidFill>
                <a:latin typeface="微软雅黑" panose="020B0503020204020204" pitchFamily="34" charset="-122"/>
                <a:ea typeface="微软雅黑" panose="020B0503020204020204" pitchFamily="34" charset="-122"/>
              </a:rPr>
              <a:t>项目方案</a:t>
            </a:r>
            <a:r>
              <a:rPr lang="en-US" altLang="zh-CN" sz="2400" dirty="0">
                <a:solidFill>
                  <a:srgbClr val="0093CA"/>
                </a:solidFill>
                <a:latin typeface="微软雅黑" panose="020B0503020204020204" pitchFamily="34" charset="-122"/>
                <a:ea typeface="微软雅黑" panose="020B0503020204020204" pitchFamily="34" charset="-122"/>
              </a:rPr>
              <a:t>-</a:t>
            </a:r>
            <a:r>
              <a:rPr lang="zh-CN" altLang="en-US" sz="2400" dirty="0">
                <a:solidFill>
                  <a:srgbClr val="0093CA"/>
                </a:solidFill>
                <a:latin typeface="微软雅黑" panose="020B0503020204020204" pitchFamily="34" charset="-122"/>
                <a:ea typeface="微软雅黑" panose="020B0503020204020204" pitchFamily="34" charset="-122"/>
              </a:rPr>
              <a:t>数字化辅助设计</a:t>
            </a:r>
          </a:p>
          <a:p>
            <a:r>
              <a:rPr lang="zh-CN" altLang="en-US" sz="2400" dirty="0">
                <a:solidFill>
                  <a:srgbClr val="0093CA"/>
                </a:solidFill>
                <a:latin typeface="微软雅黑" panose="020B0503020204020204" pitchFamily="34" charset="-122"/>
                <a:ea typeface="微软雅黑" panose="020B0503020204020204" pitchFamily="34" charset="-122"/>
              </a:rPr>
              <a:t> </a:t>
            </a:r>
            <a:endParaRPr lang="en-US" altLang="zh-CN" sz="2400" dirty="0">
              <a:solidFill>
                <a:srgbClr val="0093CA"/>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60A3DC1C-E227-4F28-9F60-77422AE63E5C}"/>
              </a:ext>
            </a:extLst>
          </p:cNvPr>
          <p:cNvSpPr/>
          <p:nvPr/>
        </p:nvSpPr>
        <p:spPr>
          <a:xfrm>
            <a:off x="619451" y="1550245"/>
            <a:ext cx="11501416" cy="5324535"/>
          </a:xfrm>
          <a:prstGeom prst="rect">
            <a:avLst/>
          </a:prstGeom>
        </p:spPr>
        <p:txBody>
          <a:bodyPr wrap="square">
            <a:spAutoFit/>
          </a:bodyPr>
          <a:lstStyle/>
          <a:p>
            <a:pPr algn="ctr">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发电机</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数字化设计优化</a:t>
            </a: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工具（选</a:t>
            </a:r>
            <a:r>
              <a:rPr lang="en-US"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算）</a:t>
            </a:r>
            <a:endPar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150000"/>
              </a:lnSpc>
              <a:defRPr/>
            </a:pPr>
            <a:endParaRPr lang="en-US" altLang="zh-CN" sz="2000" b="1" kern="100"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技术</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路线：</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前期自主</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开发</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，后期结合商业软件外包。</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技术方案：</a:t>
            </a:r>
            <a:endParaRPr lang="en-US"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gn="just"/>
            <a:r>
              <a:rPr lang="zh-CN"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梳理</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已有机型</a:t>
            </a:r>
            <a:r>
              <a:rPr lang="zh-CN"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的成本、重量模型</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开发发电机电磁解析计算、损耗计算模块</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发电量及经济性评估模块</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，优化设计模块，形成具备</a:t>
            </a:r>
            <a:r>
              <a:rPr lang="zh-CN"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交互界面</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的可视化计算设计</a:t>
            </a:r>
            <a:r>
              <a:rPr lang="zh-CN"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程序</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gn="just"/>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梳理已有发电机电气设计选型与标准规定，搭建标准化数据库，建立自动选型算法，形成标准化部件选型工具；分析发电机电气参数变化规律和数字化计算方法，生成控制参数自动调节工具；最终实现发电机数字化设计优化工具</a:t>
            </a:r>
          </a:p>
          <a:p>
            <a:pPr>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行业内应用情况：</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国内外厂家，如西门子、金风、远景等均开发使用了自研的发电机设计优化工具。</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endParaRPr lang="en-US" altLang="zh-CN" sz="20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8030526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9316482" cy="1323439"/>
          </a:xfrm>
          <a:prstGeom prst="rect">
            <a:avLst/>
          </a:prstGeom>
          <a:noFill/>
        </p:spPr>
        <p:txBody>
          <a:bodyPr wrap="square" rtlCol="0">
            <a:spAutoFit/>
          </a:bodyPr>
          <a:lstStyle/>
          <a:p>
            <a:r>
              <a:rPr lang="zh-CN" altLang="en-US" sz="2400" dirty="0">
                <a:solidFill>
                  <a:srgbClr val="0093CA"/>
                </a:solidFill>
                <a:latin typeface="微软雅黑" panose="020B0503020204020204" pitchFamily="34" charset="-122"/>
                <a:ea typeface="微软雅黑" panose="020B0503020204020204" pitchFamily="34" charset="-122"/>
              </a:rPr>
              <a:t>项目方案</a:t>
            </a:r>
            <a:r>
              <a:rPr lang="en-US" altLang="zh-CN" sz="2400" dirty="0">
                <a:solidFill>
                  <a:srgbClr val="0093CA"/>
                </a:solidFill>
                <a:latin typeface="微软雅黑" panose="020B0503020204020204" pitchFamily="34" charset="-122"/>
                <a:ea typeface="微软雅黑" panose="020B0503020204020204" pitchFamily="34" charset="-122"/>
              </a:rPr>
              <a:t>-</a:t>
            </a:r>
            <a:r>
              <a:rPr lang="zh-CN" altLang="en-US" sz="2400" dirty="0">
                <a:solidFill>
                  <a:srgbClr val="0093CA"/>
                </a:solidFill>
                <a:latin typeface="微软雅黑" panose="020B0503020204020204" pitchFamily="34" charset="-122"/>
                <a:ea typeface="微软雅黑" panose="020B0503020204020204" pitchFamily="34" charset="-122"/>
              </a:rPr>
              <a:t>数字化测试</a:t>
            </a:r>
            <a:endParaRPr lang="zh-CN" altLang="en-US" sz="2400" i="1" dirty="0">
              <a:solidFill>
                <a:srgbClr val="FF0000"/>
              </a:solidFill>
            </a:endParaRPr>
          </a:p>
          <a:p>
            <a:endParaRPr lang="zh-CN" altLang="en-US" sz="2400" i="1" dirty="0">
              <a:solidFill>
                <a:srgbClr val="FF0000"/>
              </a:solidFill>
            </a:endParaRPr>
          </a:p>
          <a:p>
            <a:r>
              <a:rPr lang="zh-CN" altLang="en-US" sz="3200" dirty="0">
                <a:solidFill>
                  <a:srgbClr val="0093CA"/>
                </a:solidFill>
                <a:latin typeface="微软雅黑" panose="020B0503020204020204" pitchFamily="34" charset="-122"/>
                <a:ea typeface="微软雅黑" panose="020B0503020204020204" pitchFamily="34" charset="-122"/>
              </a:rPr>
              <a:t> </a:t>
            </a:r>
            <a:endParaRPr lang="en-US" altLang="zh-CN" sz="3200" dirty="0">
              <a:solidFill>
                <a:srgbClr val="0093CA"/>
              </a:solidFill>
              <a:latin typeface="微软雅黑" panose="020B0503020204020204" pitchFamily="34" charset="-122"/>
              <a:ea typeface="微软雅黑" panose="020B0503020204020204" pitchFamily="34" charset="-122"/>
            </a:endParaRPr>
          </a:p>
        </p:txBody>
      </p:sp>
      <p:sp>
        <p:nvSpPr>
          <p:cNvPr id="4" name="矩形 3"/>
          <p:cNvSpPr/>
          <p:nvPr/>
        </p:nvSpPr>
        <p:spPr>
          <a:xfrm>
            <a:off x="619451" y="1553971"/>
            <a:ext cx="11501416" cy="5632311"/>
          </a:xfrm>
          <a:prstGeom prst="rect">
            <a:avLst/>
          </a:prstGeom>
        </p:spPr>
        <p:txBody>
          <a:bodyPr wrap="square">
            <a:spAutoFit/>
          </a:bodyPr>
          <a:lstStyle/>
          <a:p>
            <a:pPr algn="ct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基于硬件在环的变流器核心算法仿真测试平台搭建部分</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技术路线：</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自主开发，基于</a:t>
            </a:r>
            <a:r>
              <a:rPr lang="en-US" altLang="zh-CN" sz="2000" kern="100" dirty="0" err="1" smtClean="0">
                <a:latin typeface="微软雅黑" panose="020B0503020204020204" pitchFamily="34" charset="-122"/>
                <a:ea typeface="微软雅黑" panose="020B0503020204020204" pitchFamily="34" charset="-122"/>
                <a:cs typeface="Times New Roman" panose="02020603050405020304" pitchFamily="18" charset="0"/>
              </a:rPr>
              <a:t>Plecs</a:t>
            </a:r>
            <a:r>
              <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RT-box</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实时仿真系统</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技术方案：</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参考实际电驱物理系统搭建</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Plecs</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被控对象与传感器模型。</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测试传感器模型的输出是否能被控制器正确采样获得。</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测试控制器的输出控制信号能被被控对象实时模型正确获得。</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特殊工况或故障工况的物理模型搭建，开环验证 </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闭环验证。</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技术路线选择原因：</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RT-LAB</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speedgoat</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等实时仿真产品投入巨大</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smtClean="0">
                <a:latin typeface="微软雅黑" panose="020B0503020204020204" pitchFamily="34" charset="-122"/>
                <a:ea typeface="微软雅黑" panose="020B0503020204020204" pitchFamily="34" charset="-122"/>
                <a:cs typeface="Times New Roman" panose="02020603050405020304" pitchFamily="18" charset="0"/>
              </a:rPr>
              <a:t>Plecs</a:t>
            </a:r>
            <a:r>
              <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 RT-box</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使用更为简单，不依靠</a:t>
            </a:r>
            <a:r>
              <a:rPr lang="en-US" altLang="zh-CN" sz="2000" kern="100" dirty="0" err="1" smtClean="0">
                <a:latin typeface="微软雅黑" panose="020B0503020204020204" pitchFamily="34" charset="-122"/>
                <a:ea typeface="微软雅黑" panose="020B0503020204020204" pitchFamily="34" charset="-122"/>
                <a:cs typeface="Times New Roman" panose="02020603050405020304" pitchFamily="18" charset="0"/>
              </a:rPr>
              <a:t>Matlab</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平台与软件授权。</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endParaRPr lang="en-US" altLang="zh-CN" sz="20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1132909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472411" y="584718"/>
            <a:ext cx="9316482" cy="1323439"/>
          </a:xfrm>
          <a:prstGeom prst="rect">
            <a:avLst/>
          </a:prstGeom>
          <a:noFill/>
        </p:spPr>
        <p:txBody>
          <a:bodyPr wrap="square" rtlCol="0">
            <a:spAutoFit/>
          </a:bodyPr>
          <a:lstStyle/>
          <a:p>
            <a:r>
              <a:rPr lang="zh-CN" altLang="en-US" sz="2400" dirty="0">
                <a:solidFill>
                  <a:srgbClr val="0093CA"/>
                </a:solidFill>
                <a:latin typeface="微软雅黑" panose="020B0503020204020204" pitchFamily="34" charset="-122"/>
                <a:ea typeface="微软雅黑" panose="020B0503020204020204" pitchFamily="34" charset="-122"/>
              </a:rPr>
              <a:t>项目方案</a:t>
            </a:r>
            <a:r>
              <a:rPr lang="en-US" altLang="zh-CN" sz="2400" dirty="0">
                <a:solidFill>
                  <a:srgbClr val="0093CA"/>
                </a:solidFill>
                <a:latin typeface="微软雅黑" panose="020B0503020204020204" pitchFamily="34" charset="-122"/>
                <a:ea typeface="微软雅黑" panose="020B0503020204020204" pitchFamily="34" charset="-122"/>
              </a:rPr>
              <a:t>-</a:t>
            </a:r>
            <a:r>
              <a:rPr lang="zh-CN" altLang="en-US" sz="2400" dirty="0">
                <a:solidFill>
                  <a:srgbClr val="0093CA"/>
                </a:solidFill>
                <a:latin typeface="微软雅黑" panose="020B0503020204020204" pitchFamily="34" charset="-122"/>
                <a:ea typeface="微软雅黑" panose="020B0503020204020204" pitchFamily="34" charset="-122"/>
              </a:rPr>
              <a:t>数字化测试</a:t>
            </a:r>
            <a:endParaRPr lang="zh-CN" altLang="en-US" sz="2400" i="1" dirty="0">
              <a:solidFill>
                <a:srgbClr val="FF0000"/>
              </a:solidFill>
            </a:endParaRPr>
          </a:p>
          <a:p>
            <a:endParaRPr lang="zh-CN" altLang="en-US" sz="2400" i="1" dirty="0">
              <a:solidFill>
                <a:srgbClr val="FF0000"/>
              </a:solidFill>
            </a:endParaRPr>
          </a:p>
          <a:p>
            <a:r>
              <a:rPr lang="zh-CN" altLang="en-US" sz="3200" dirty="0">
                <a:solidFill>
                  <a:srgbClr val="0093CA"/>
                </a:solidFill>
                <a:latin typeface="微软雅黑" panose="020B0503020204020204" pitchFamily="34" charset="-122"/>
                <a:ea typeface="微软雅黑" panose="020B0503020204020204" pitchFamily="34" charset="-122"/>
              </a:rPr>
              <a:t> </a:t>
            </a:r>
            <a:endParaRPr lang="en-US" altLang="zh-CN" sz="3200" dirty="0">
              <a:solidFill>
                <a:srgbClr val="0093CA"/>
              </a:solidFill>
              <a:latin typeface="微软雅黑" panose="020B0503020204020204" pitchFamily="34" charset="-122"/>
              <a:ea typeface="微软雅黑" panose="020B0503020204020204" pitchFamily="34" charset="-122"/>
            </a:endParaRPr>
          </a:p>
        </p:txBody>
      </p:sp>
      <p:sp>
        <p:nvSpPr>
          <p:cNvPr id="4" name="矩形 3"/>
          <p:cNvSpPr/>
          <p:nvPr/>
        </p:nvSpPr>
        <p:spPr>
          <a:xfrm>
            <a:off x="619451" y="1553971"/>
            <a:ext cx="11501416" cy="3785652"/>
          </a:xfrm>
          <a:prstGeom prst="rect">
            <a:avLst/>
          </a:prstGeom>
        </p:spPr>
        <p:txBody>
          <a:bodyPr wrap="square">
            <a:spAutoFit/>
          </a:bodyPr>
          <a:lstStyle/>
          <a:p>
            <a:pPr algn="ctr">
              <a:lnSpc>
                <a:spcPct val="150000"/>
              </a:lnSpc>
              <a:defRPr/>
            </a:pPr>
            <a:r>
              <a:rPr lang="zh-CN" altLang="en-US" sz="2000" b="1"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代码子模块单元测试部分</a:t>
            </a:r>
            <a:endParaRPr lang="en-US" altLang="zh-CN" sz="2000" b="1"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技术路线：</a:t>
            </a:r>
            <a:endParaRPr lang="en-US" altLang="zh-CN" sz="2000" b="1"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自主开发</a:t>
            </a:r>
            <a:endParaRPr lang="en-US" altLang="zh-CN" sz="2000"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技术方案：</a:t>
            </a:r>
            <a:endParaRPr lang="en-US" altLang="zh-CN" sz="2000" b="1"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暂定</a:t>
            </a:r>
            <a:r>
              <a:rPr lang="en-US" altLang="zh-CN" sz="2000"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Google Unit test Frame</a:t>
            </a:r>
            <a:r>
              <a:rPr lang="zh-CN" altLang="en-US" sz="2000"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单元测试平台，结合</a:t>
            </a:r>
            <a:r>
              <a:rPr lang="en-US" altLang="zh-CN" sz="2000" kern="100" dirty="0" err="1">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TortoiseHg</a:t>
            </a:r>
            <a:r>
              <a:rPr lang="zh-CN" altLang="en-US" sz="2000"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软件项目管理工具平台。</a:t>
            </a:r>
            <a:endParaRPr lang="en-US" altLang="zh-CN" sz="2000"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技术路线选择原因：</a:t>
            </a:r>
            <a:endParaRPr lang="en-US" altLang="zh-CN" sz="2000" b="1"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en-US" altLang="zh-CN" sz="2000" kern="100" dirty="0" err="1">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TortoiseHg</a:t>
            </a:r>
            <a:r>
              <a:rPr lang="zh-CN" altLang="en-US" sz="2000"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平台自研变流器团队已长时间使用</a:t>
            </a:r>
            <a:r>
              <a:rPr lang="zh-CN" altLang="en-US" sz="2000" kern="100" dirty="0" smtClean="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smtClean="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Google Unit test Frame</a:t>
            </a:r>
            <a:r>
              <a:rPr lang="zh-CN" altLang="en-US" sz="2000" kern="100" dirty="0" smtClean="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单元测试平台是当今较为流行且开源免费的单元测试平台。</a:t>
            </a:r>
            <a:endParaRPr lang="en-US" altLang="zh-CN" sz="2000"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1422851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9316482" cy="830997"/>
          </a:xfrm>
          <a:prstGeom prst="rect">
            <a:avLst/>
          </a:prstGeom>
          <a:noFill/>
        </p:spPr>
        <p:txBody>
          <a:bodyPr wrap="square" rtlCol="0">
            <a:spAutoFit/>
          </a:bodyPr>
          <a:lstStyle/>
          <a:p>
            <a:r>
              <a:rPr lang="zh-CN" altLang="en-US" sz="2400" dirty="0">
                <a:solidFill>
                  <a:srgbClr val="0093CA"/>
                </a:solidFill>
                <a:latin typeface="微软雅黑" panose="020B0503020204020204" pitchFamily="34" charset="-122"/>
                <a:ea typeface="微软雅黑" panose="020B0503020204020204" pitchFamily="34" charset="-122"/>
              </a:rPr>
              <a:t>项目方案</a:t>
            </a:r>
            <a:r>
              <a:rPr lang="en-US" altLang="zh-CN" sz="2400" dirty="0">
                <a:solidFill>
                  <a:srgbClr val="0093CA"/>
                </a:solidFill>
                <a:latin typeface="微软雅黑" panose="020B0503020204020204" pitchFamily="34" charset="-122"/>
                <a:ea typeface="微软雅黑" panose="020B0503020204020204" pitchFamily="34" charset="-122"/>
              </a:rPr>
              <a:t>-</a:t>
            </a:r>
            <a:r>
              <a:rPr lang="zh-CN" altLang="en-US" sz="2400" dirty="0">
                <a:solidFill>
                  <a:srgbClr val="0093CA"/>
                </a:solidFill>
                <a:latin typeface="微软雅黑" panose="020B0503020204020204" pitchFamily="34" charset="-122"/>
                <a:ea typeface="微软雅黑" panose="020B0503020204020204" pitchFamily="34" charset="-122"/>
              </a:rPr>
              <a:t>数字化测试</a:t>
            </a:r>
            <a:endParaRPr lang="zh-CN" altLang="en-US" sz="2400" i="1" dirty="0">
              <a:solidFill>
                <a:srgbClr val="FF0000"/>
              </a:solidFill>
            </a:endParaRPr>
          </a:p>
          <a:p>
            <a:endParaRPr lang="zh-CN" altLang="en-US" sz="2400" i="1" dirty="0">
              <a:solidFill>
                <a:srgbClr val="FF0000"/>
              </a:solidFill>
            </a:endParaRPr>
          </a:p>
        </p:txBody>
      </p:sp>
      <p:sp>
        <p:nvSpPr>
          <p:cNvPr id="4" name="矩形 3">
            <a:extLst>
              <a:ext uri="{FF2B5EF4-FFF2-40B4-BE49-F238E27FC236}">
                <a16:creationId xmlns:a16="http://schemas.microsoft.com/office/drawing/2014/main" id="{19D78DAD-E017-49F0-83C9-DAF7E86FC560}"/>
              </a:ext>
            </a:extLst>
          </p:cNvPr>
          <p:cNvSpPr/>
          <p:nvPr/>
        </p:nvSpPr>
        <p:spPr>
          <a:xfrm>
            <a:off x="619451" y="1553971"/>
            <a:ext cx="11501416" cy="4247317"/>
          </a:xfrm>
          <a:prstGeom prst="rect">
            <a:avLst/>
          </a:prstGeom>
        </p:spPr>
        <p:txBody>
          <a:bodyPr wrap="square">
            <a:spAutoFit/>
          </a:bodyPr>
          <a:lstStyle/>
          <a:p>
            <a:pPr algn="ct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发电机变流器联调部分</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技术路线：</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规范化联调输出的数据量与数据格式 </a:t>
            </a:r>
            <a:r>
              <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参考以往手写报告 </a:t>
            </a:r>
            <a:r>
              <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分析与报告生成软件自主开发</a:t>
            </a:r>
            <a:endPar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技术方案：</a:t>
            </a:r>
            <a:endParaRPr lang="en-US"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获取</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发电机变流器联调过程中产生的数据（如示波器数据，功率分析仪数据等）</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编写软件批量性分析数据，并生成报告。（包含发电机效率、变流器效率、谐波分析结果等内容）。</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技术</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路线选择原因：</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通过本项目，对于联调测试中，</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数字化能够</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介入</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和</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造成效能提升的部分得到初步了解。</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endParaRPr lang="en-US" altLang="zh-CN" sz="20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2268411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9316482" cy="830997"/>
          </a:xfrm>
          <a:prstGeom prst="rect">
            <a:avLst/>
          </a:prstGeom>
          <a:noFill/>
        </p:spPr>
        <p:txBody>
          <a:bodyPr wrap="square" rtlCol="0">
            <a:spAutoFit/>
          </a:bodyPr>
          <a:lstStyle/>
          <a:p>
            <a:r>
              <a:rPr lang="zh-CN" altLang="en-US" sz="2400" dirty="0">
                <a:solidFill>
                  <a:srgbClr val="0093CA"/>
                </a:solidFill>
                <a:latin typeface="微软雅黑" panose="020B0503020204020204" pitchFamily="34" charset="-122"/>
                <a:ea typeface="微软雅黑" panose="020B0503020204020204" pitchFamily="34" charset="-122"/>
              </a:rPr>
              <a:t>项目方案</a:t>
            </a:r>
            <a:r>
              <a:rPr lang="en-US" altLang="zh-CN" sz="2400" dirty="0">
                <a:solidFill>
                  <a:srgbClr val="0093CA"/>
                </a:solidFill>
                <a:latin typeface="微软雅黑" panose="020B0503020204020204" pitchFamily="34" charset="-122"/>
                <a:ea typeface="微软雅黑" panose="020B0503020204020204" pitchFamily="34" charset="-122"/>
              </a:rPr>
              <a:t>-</a:t>
            </a:r>
            <a:r>
              <a:rPr lang="zh-CN" altLang="en-US" sz="2400" dirty="0" smtClean="0">
                <a:solidFill>
                  <a:srgbClr val="0093CA"/>
                </a:solidFill>
                <a:latin typeface="微软雅黑" panose="020B0503020204020204" pitchFamily="34" charset="-122"/>
                <a:ea typeface="微软雅黑" panose="020B0503020204020204" pitchFamily="34" charset="-122"/>
              </a:rPr>
              <a:t>数字化管理</a:t>
            </a:r>
            <a:endParaRPr lang="zh-CN" altLang="en-US" sz="2400" i="1" dirty="0">
              <a:solidFill>
                <a:srgbClr val="FF0000"/>
              </a:solidFill>
            </a:endParaRPr>
          </a:p>
          <a:p>
            <a:endParaRPr lang="zh-CN" altLang="en-US" sz="2400" i="1" dirty="0">
              <a:solidFill>
                <a:srgbClr val="FF0000"/>
              </a:solidFill>
            </a:endParaRPr>
          </a:p>
        </p:txBody>
      </p:sp>
      <p:sp>
        <p:nvSpPr>
          <p:cNvPr id="4" name="矩形 3">
            <a:extLst>
              <a:ext uri="{FF2B5EF4-FFF2-40B4-BE49-F238E27FC236}">
                <a16:creationId xmlns:a16="http://schemas.microsoft.com/office/drawing/2014/main" id="{19D78DAD-E017-49F0-83C9-DAF7E86FC560}"/>
              </a:ext>
            </a:extLst>
          </p:cNvPr>
          <p:cNvSpPr/>
          <p:nvPr/>
        </p:nvSpPr>
        <p:spPr>
          <a:xfrm>
            <a:off x="619451" y="1553971"/>
            <a:ext cx="11501416" cy="5170646"/>
          </a:xfrm>
          <a:prstGeom prst="rect">
            <a:avLst/>
          </a:prstGeom>
        </p:spPr>
        <p:txBody>
          <a:bodyPr wrap="square">
            <a:spAutoFit/>
          </a:bodyPr>
          <a:lstStyle/>
          <a:p>
            <a:pPr algn="ctr">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电气</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接口图纸模块化</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技术路线：</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自主开发</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技术方案：</a:t>
            </a:r>
            <a:endParaRPr lang="en-US"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完善</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EPLAN</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标准化模板中电气一次二次的相关信息</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en-US" altLang="zh-CN" sz="2000" dirty="0">
                <a:solidFill>
                  <a:schemeClr val="dk1"/>
                </a:solidFill>
                <a:latin typeface="微软雅黑" panose="020B0503020204020204" pitchFamily="34" charset="-122"/>
                <a:ea typeface="微软雅黑" panose="020B0503020204020204" pitchFamily="34" charset="-122"/>
              </a:rPr>
              <a:t>EPLAN</a:t>
            </a:r>
            <a:r>
              <a:rPr lang="zh-CN" altLang="en-US" sz="2000" dirty="0">
                <a:solidFill>
                  <a:schemeClr val="dk1"/>
                </a:solidFill>
                <a:latin typeface="微软雅黑" panose="020B0503020204020204" pitchFamily="34" charset="-122"/>
                <a:ea typeface="微软雅黑" panose="020B0503020204020204" pitchFamily="34" charset="-122"/>
              </a:rPr>
              <a:t>中接口信息原理图纸、外形图纸相互关联管理</a:t>
            </a:r>
            <a:r>
              <a:rPr lang="zh-CN" altLang="en-US" sz="2000" dirty="0" smtClean="0">
                <a:solidFill>
                  <a:schemeClr val="dk1"/>
                </a:solidFill>
                <a:latin typeface="微软雅黑" panose="020B0503020204020204" pitchFamily="34" charset="-122"/>
                <a:ea typeface="微软雅黑" panose="020B0503020204020204" pitchFamily="34" charset="-122"/>
              </a:rPr>
              <a:t>。</a:t>
            </a:r>
            <a:endPar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技术</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路线选择原因</a:t>
            </a: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公司的标准化图纸模板中已经规划了电气相关部分，内容需要整理添加，完善整机电气图纸，便于今后查询信息。</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endParaRPr lang="en-US" altLang="zh-CN" sz="20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5574167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9316482" cy="830997"/>
          </a:xfrm>
          <a:prstGeom prst="rect">
            <a:avLst/>
          </a:prstGeom>
          <a:noFill/>
        </p:spPr>
        <p:txBody>
          <a:bodyPr wrap="square" rtlCol="0">
            <a:spAutoFit/>
          </a:bodyPr>
          <a:lstStyle/>
          <a:p>
            <a:r>
              <a:rPr lang="zh-CN" altLang="en-US" sz="2400" dirty="0">
                <a:solidFill>
                  <a:srgbClr val="0093CA"/>
                </a:solidFill>
                <a:latin typeface="微软雅黑" panose="020B0503020204020204" pitchFamily="34" charset="-122"/>
                <a:ea typeface="微软雅黑" panose="020B0503020204020204" pitchFamily="34" charset="-122"/>
              </a:rPr>
              <a:t>项目方案</a:t>
            </a:r>
            <a:r>
              <a:rPr lang="en-US" altLang="zh-CN" sz="2400" dirty="0">
                <a:solidFill>
                  <a:srgbClr val="0093CA"/>
                </a:solidFill>
                <a:latin typeface="微软雅黑" panose="020B0503020204020204" pitchFamily="34" charset="-122"/>
                <a:ea typeface="微软雅黑" panose="020B0503020204020204" pitchFamily="34" charset="-122"/>
              </a:rPr>
              <a:t>-</a:t>
            </a:r>
            <a:r>
              <a:rPr lang="zh-CN" altLang="en-US" sz="2400" dirty="0" smtClean="0">
                <a:solidFill>
                  <a:srgbClr val="0093CA"/>
                </a:solidFill>
                <a:latin typeface="微软雅黑" panose="020B0503020204020204" pitchFamily="34" charset="-122"/>
                <a:ea typeface="微软雅黑" panose="020B0503020204020204" pitchFamily="34" charset="-122"/>
              </a:rPr>
              <a:t>数字化管理</a:t>
            </a:r>
            <a:endParaRPr lang="zh-CN" altLang="en-US" sz="2400" i="1" dirty="0">
              <a:solidFill>
                <a:srgbClr val="FF0000"/>
              </a:solidFill>
            </a:endParaRPr>
          </a:p>
          <a:p>
            <a:endParaRPr lang="zh-CN" altLang="en-US" sz="2400" i="1" dirty="0">
              <a:solidFill>
                <a:srgbClr val="FF0000"/>
              </a:solidFill>
            </a:endParaRPr>
          </a:p>
        </p:txBody>
      </p:sp>
      <p:sp>
        <p:nvSpPr>
          <p:cNvPr id="4" name="矩形 3">
            <a:extLst>
              <a:ext uri="{FF2B5EF4-FFF2-40B4-BE49-F238E27FC236}">
                <a16:creationId xmlns:a16="http://schemas.microsoft.com/office/drawing/2014/main" id="{19D78DAD-E017-49F0-83C9-DAF7E86FC560}"/>
              </a:ext>
            </a:extLst>
          </p:cNvPr>
          <p:cNvSpPr/>
          <p:nvPr/>
        </p:nvSpPr>
        <p:spPr>
          <a:xfrm>
            <a:off x="619451" y="1553971"/>
            <a:ext cx="11501416" cy="3785652"/>
          </a:xfrm>
          <a:prstGeom prst="rect">
            <a:avLst/>
          </a:prstGeom>
        </p:spPr>
        <p:txBody>
          <a:bodyPr wrap="square">
            <a:spAutoFit/>
          </a:bodyPr>
          <a:lstStyle/>
          <a:p>
            <a:pPr algn="ctr">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文档</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物料协同管理平台</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技术路线：</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自主开发</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技术方案：</a:t>
            </a:r>
            <a:endParaRPr lang="en-US"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获取使用</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Teambition</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等类似平台进行文档</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管理。</a:t>
            </a:r>
            <a:endPar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技术路线选择原因：</a:t>
            </a:r>
            <a:endParaRPr lang="en-US"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将各个工程师分散管理的技术协议、规格书等产品相关资料使用专业的管理平台进行存储管理，便于本专业和关联人员查询使用。</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4637362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7064015"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项目经济效益分析</a:t>
            </a:r>
            <a:r>
              <a:rPr lang="en-US" altLang="zh-CN" sz="3200" dirty="0">
                <a:solidFill>
                  <a:srgbClr val="0093CA"/>
                </a:solidFill>
                <a:latin typeface="微软雅黑" panose="020B0503020204020204" pitchFamily="34" charset="-122"/>
                <a:ea typeface="微软雅黑" panose="020B0503020204020204" pitchFamily="34" charset="-122"/>
              </a:rPr>
              <a:t>-</a:t>
            </a:r>
            <a:r>
              <a:rPr lang="zh-CN" altLang="en-US" sz="3200" dirty="0">
                <a:solidFill>
                  <a:srgbClr val="0093CA"/>
                </a:solidFill>
                <a:latin typeface="微软雅黑" panose="020B0503020204020204" pitchFamily="34" charset="-122"/>
                <a:ea typeface="微软雅黑" panose="020B0503020204020204" pitchFamily="34" charset="-122"/>
              </a:rPr>
              <a:t>测试平台</a:t>
            </a:r>
            <a:endParaRPr lang="en-US" altLang="zh-CN" sz="3200" dirty="0">
              <a:solidFill>
                <a:srgbClr val="0093CA"/>
              </a:solidFill>
              <a:latin typeface="微软雅黑" panose="020B0503020204020204" pitchFamily="34" charset="-122"/>
              <a:ea typeface="微软雅黑" panose="020B0503020204020204" pitchFamily="34" charset="-122"/>
            </a:endParaRPr>
          </a:p>
        </p:txBody>
      </p:sp>
      <p:pic>
        <p:nvPicPr>
          <p:cNvPr id="4" name="Picture 2">
            <a:extLst>
              <a:ext uri="{FF2B5EF4-FFF2-40B4-BE49-F238E27FC236}">
                <a16:creationId xmlns:a16="http://schemas.microsoft.com/office/drawing/2014/main" id="{2EFA9B2C-FE63-4815-9748-781F87A5162F}"/>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6820" y="2125149"/>
            <a:ext cx="8480467" cy="3589743"/>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0F71B355-F91B-420E-9154-E31D7C61E1C1}"/>
              </a:ext>
            </a:extLst>
          </p:cNvPr>
          <p:cNvPicPr>
            <a:picLocks noChangeAspect="1"/>
          </p:cNvPicPr>
          <p:nvPr/>
        </p:nvPicPr>
        <p:blipFill>
          <a:blip r:embed="rId4"/>
          <a:stretch>
            <a:fillRect/>
          </a:stretch>
        </p:blipFill>
        <p:spPr>
          <a:xfrm>
            <a:off x="7995810" y="2572247"/>
            <a:ext cx="1767569" cy="1325676"/>
          </a:xfrm>
          <a:prstGeom prst="rect">
            <a:avLst/>
          </a:prstGeom>
        </p:spPr>
      </p:pic>
      <p:sp>
        <p:nvSpPr>
          <p:cNvPr id="7" name="文本框 6">
            <a:extLst>
              <a:ext uri="{FF2B5EF4-FFF2-40B4-BE49-F238E27FC236}">
                <a16:creationId xmlns:a16="http://schemas.microsoft.com/office/drawing/2014/main" id="{2B04C3F0-7863-4914-979E-90E7F201B6E2}"/>
              </a:ext>
            </a:extLst>
          </p:cNvPr>
          <p:cNvSpPr txBox="1"/>
          <p:nvPr/>
        </p:nvSpPr>
        <p:spPr>
          <a:xfrm>
            <a:off x="8510654" y="2191191"/>
            <a:ext cx="762315" cy="369332"/>
          </a:xfrm>
          <a:prstGeom prst="rect">
            <a:avLst/>
          </a:prstGeom>
          <a:solidFill>
            <a:schemeClr val="bg1">
              <a:lumMod val="65000"/>
            </a:schemeClr>
          </a:solidFill>
        </p:spPr>
        <p:txBody>
          <a:bodyPr wrap="square" rtlCol="0">
            <a:spAutoFit/>
          </a:bodyPr>
          <a:lstStyle/>
          <a:p>
            <a:r>
              <a:rPr lang="en-US" altLang="zh-CN" b="1" dirty="0"/>
              <a:t>Field</a:t>
            </a:r>
            <a:endParaRPr lang="zh-CN" altLang="en-US" b="1" dirty="0"/>
          </a:p>
        </p:txBody>
      </p:sp>
      <p:sp>
        <p:nvSpPr>
          <p:cNvPr id="9" name="矩形 8">
            <a:extLst>
              <a:ext uri="{FF2B5EF4-FFF2-40B4-BE49-F238E27FC236}">
                <a16:creationId xmlns:a16="http://schemas.microsoft.com/office/drawing/2014/main" id="{EAA1E2D3-7561-43DB-8AF3-2547F387E210}"/>
              </a:ext>
            </a:extLst>
          </p:cNvPr>
          <p:cNvSpPr/>
          <p:nvPr/>
        </p:nvSpPr>
        <p:spPr>
          <a:xfrm>
            <a:off x="9461767" y="3987243"/>
            <a:ext cx="1767570" cy="584775"/>
          </a:xfrm>
          <a:prstGeom prst="rect">
            <a:avLst/>
          </a:prstGeom>
          <a:noFill/>
        </p:spPr>
        <p:txBody>
          <a:bodyPr wrap="square" lIns="91440" tIns="45720" rIns="91440" bIns="45720">
            <a:spAutoFit/>
          </a:bodyPr>
          <a:lstStyle/>
          <a:p>
            <a:pPr algn="ctr"/>
            <a:r>
              <a:rPr lang="en-US" altLang="zh-CN" sz="3200" b="1" cap="none" spc="0" dirty="0">
                <a:ln w="22225">
                  <a:solidFill>
                    <a:schemeClr val="accent2"/>
                  </a:solidFill>
                  <a:prstDash val="solid"/>
                </a:ln>
                <a:solidFill>
                  <a:schemeClr val="accent2">
                    <a:lumMod val="40000"/>
                    <a:lumOff val="60000"/>
                  </a:schemeClr>
                </a:solidFill>
                <a:effectLst/>
              </a:rPr>
              <a:t>COST</a:t>
            </a:r>
            <a:endParaRPr lang="zh-CN" altLang="en-US" sz="3200" b="1" cap="none" spc="0" dirty="0">
              <a:ln w="22225">
                <a:solidFill>
                  <a:schemeClr val="accent2"/>
                </a:solidFill>
                <a:prstDash val="solid"/>
              </a:ln>
              <a:solidFill>
                <a:schemeClr val="accent2">
                  <a:lumMod val="40000"/>
                  <a:lumOff val="60000"/>
                </a:schemeClr>
              </a:solidFill>
              <a:effectLst/>
            </a:endParaRPr>
          </a:p>
        </p:txBody>
      </p:sp>
      <p:sp>
        <p:nvSpPr>
          <p:cNvPr id="10" name="矩形 9">
            <a:extLst>
              <a:ext uri="{FF2B5EF4-FFF2-40B4-BE49-F238E27FC236}">
                <a16:creationId xmlns:a16="http://schemas.microsoft.com/office/drawing/2014/main" id="{49E4BD7E-F56C-4F9A-9598-08ADBBD06580}"/>
              </a:ext>
            </a:extLst>
          </p:cNvPr>
          <p:cNvSpPr/>
          <p:nvPr/>
        </p:nvSpPr>
        <p:spPr>
          <a:xfrm>
            <a:off x="9461767" y="4659964"/>
            <a:ext cx="1767570" cy="461665"/>
          </a:xfrm>
          <a:prstGeom prst="rect">
            <a:avLst/>
          </a:prstGeom>
          <a:noFill/>
        </p:spPr>
        <p:txBody>
          <a:bodyPr wrap="square" lIns="91440" tIns="45720" rIns="91440" bIns="45720">
            <a:spAutoFit/>
          </a:bodyPr>
          <a:lstStyle/>
          <a:p>
            <a:pPr algn="ctr"/>
            <a:r>
              <a:rPr lang="en-US" altLang="zh-CN" sz="2400" b="1" cap="none" spc="0" dirty="0">
                <a:ln w="22225">
                  <a:solidFill>
                    <a:schemeClr val="accent2"/>
                  </a:solidFill>
                  <a:prstDash val="solid"/>
                </a:ln>
                <a:solidFill>
                  <a:schemeClr val="accent2">
                    <a:lumMod val="40000"/>
                    <a:lumOff val="60000"/>
                  </a:schemeClr>
                </a:solidFill>
                <a:effectLst/>
              </a:rPr>
              <a:t>COST</a:t>
            </a:r>
            <a:endParaRPr lang="zh-CN" altLang="en-US" sz="2400" b="1" cap="none" spc="0" dirty="0">
              <a:ln w="22225">
                <a:solidFill>
                  <a:schemeClr val="accent2"/>
                </a:solidFill>
                <a:prstDash val="solid"/>
              </a:ln>
              <a:solidFill>
                <a:schemeClr val="accent2">
                  <a:lumMod val="40000"/>
                  <a:lumOff val="60000"/>
                </a:schemeClr>
              </a:solidFill>
              <a:effectLst/>
            </a:endParaRPr>
          </a:p>
        </p:txBody>
      </p:sp>
      <p:sp>
        <p:nvSpPr>
          <p:cNvPr id="11" name="矩形 10">
            <a:extLst>
              <a:ext uri="{FF2B5EF4-FFF2-40B4-BE49-F238E27FC236}">
                <a16:creationId xmlns:a16="http://schemas.microsoft.com/office/drawing/2014/main" id="{AD0EC324-120D-4C04-8E97-79D88DAB57DA}"/>
              </a:ext>
            </a:extLst>
          </p:cNvPr>
          <p:cNvSpPr/>
          <p:nvPr/>
        </p:nvSpPr>
        <p:spPr>
          <a:xfrm>
            <a:off x="9461767" y="5319988"/>
            <a:ext cx="1767570" cy="338554"/>
          </a:xfrm>
          <a:prstGeom prst="rect">
            <a:avLst/>
          </a:prstGeom>
          <a:noFill/>
        </p:spPr>
        <p:txBody>
          <a:bodyPr wrap="square" lIns="91440" tIns="45720" rIns="91440" bIns="45720">
            <a:spAutoFit/>
          </a:bodyPr>
          <a:lstStyle/>
          <a:p>
            <a:pPr algn="ctr"/>
            <a:r>
              <a:rPr lang="en-US" altLang="zh-CN" sz="1600" b="1" cap="none" spc="0" dirty="0">
                <a:ln w="22225">
                  <a:solidFill>
                    <a:schemeClr val="accent2"/>
                  </a:solidFill>
                  <a:prstDash val="solid"/>
                </a:ln>
                <a:solidFill>
                  <a:schemeClr val="accent2">
                    <a:lumMod val="40000"/>
                    <a:lumOff val="60000"/>
                  </a:schemeClr>
                </a:solidFill>
                <a:effectLst/>
              </a:rPr>
              <a:t>COST</a:t>
            </a:r>
            <a:endParaRPr lang="zh-CN" altLang="en-US" sz="1600" b="1" cap="none" spc="0" dirty="0">
              <a:ln w="22225">
                <a:solidFill>
                  <a:schemeClr val="accent2"/>
                </a:solidFill>
                <a:prstDash val="solid"/>
              </a:ln>
              <a:solidFill>
                <a:schemeClr val="accent2">
                  <a:lumMod val="40000"/>
                  <a:lumOff val="60000"/>
                </a:schemeClr>
              </a:solidFill>
              <a:effectLst/>
            </a:endParaRPr>
          </a:p>
        </p:txBody>
      </p:sp>
      <p:graphicFrame>
        <p:nvGraphicFramePr>
          <p:cNvPr id="13" name="表格 13">
            <a:extLst>
              <a:ext uri="{FF2B5EF4-FFF2-40B4-BE49-F238E27FC236}">
                <a16:creationId xmlns:a16="http://schemas.microsoft.com/office/drawing/2014/main" id="{E2DF3E52-0501-4BAB-98C3-4CDB74CBCED6}"/>
              </a:ext>
            </a:extLst>
          </p:cNvPr>
          <p:cNvGraphicFramePr>
            <a:graphicFrameLocks noGrp="1"/>
          </p:cNvGraphicFramePr>
          <p:nvPr>
            <p:extLst>
              <p:ext uri="{D42A27DB-BD31-4B8C-83A1-F6EECF244321}">
                <p14:modId xmlns:p14="http://schemas.microsoft.com/office/powerpoint/2010/main" val="3967538007"/>
              </p:ext>
            </p:extLst>
          </p:nvPr>
        </p:nvGraphicFramePr>
        <p:xfrm>
          <a:off x="505465" y="4009109"/>
          <a:ext cx="10105875" cy="2494280"/>
        </p:xfrm>
        <a:graphic>
          <a:graphicData uri="http://schemas.openxmlformats.org/drawingml/2006/table">
            <a:tbl>
              <a:tblPr firstRow="1" bandRow="1">
                <a:tableStyleId>{5C22544A-7EE6-4342-B048-85BDC9FD1C3A}</a:tableStyleId>
              </a:tblPr>
              <a:tblGrid>
                <a:gridCol w="2519091">
                  <a:extLst>
                    <a:ext uri="{9D8B030D-6E8A-4147-A177-3AD203B41FA5}">
                      <a16:colId xmlns:a16="http://schemas.microsoft.com/office/drawing/2014/main" val="2048055018"/>
                    </a:ext>
                  </a:extLst>
                </a:gridCol>
                <a:gridCol w="1523259">
                  <a:extLst>
                    <a:ext uri="{9D8B030D-6E8A-4147-A177-3AD203B41FA5}">
                      <a16:colId xmlns:a16="http://schemas.microsoft.com/office/drawing/2014/main" val="968678654"/>
                    </a:ext>
                  </a:extLst>
                </a:gridCol>
                <a:gridCol w="2021175">
                  <a:extLst>
                    <a:ext uri="{9D8B030D-6E8A-4147-A177-3AD203B41FA5}">
                      <a16:colId xmlns:a16="http://schemas.microsoft.com/office/drawing/2014/main" val="3316263016"/>
                    </a:ext>
                  </a:extLst>
                </a:gridCol>
                <a:gridCol w="2021175">
                  <a:extLst>
                    <a:ext uri="{9D8B030D-6E8A-4147-A177-3AD203B41FA5}">
                      <a16:colId xmlns:a16="http://schemas.microsoft.com/office/drawing/2014/main" val="2886982422"/>
                    </a:ext>
                  </a:extLst>
                </a:gridCol>
                <a:gridCol w="2021175">
                  <a:extLst>
                    <a:ext uri="{9D8B030D-6E8A-4147-A177-3AD203B41FA5}">
                      <a16:colId xmlns:a16="http://schemas.microsoft.com/office/drawing/2014/main" val="1874457515"/>
                    </a:ext>
                  </a:extLst>
                </a:gridCol>
              </a:tblGrid>
              <a:tr h="370840">
                <a:tc>
                  <a:txBody>
                    <a:bodyPr/>
                    <a:lstStyle/>
                    <a:p>
                      <a:endParaRPr lang="zh-CN" altLang="en-US" dirty="0"/>
                    </a:p>
                  </a:txBody>
                  <a:tcPr/>
                </a:tc>
                <a:tc>
                  <a:txBody>
                    <a:bodyPr/>
                    <a:lstStyle/>
                    <a:p>
                      <a:r>
                        <a:rPr lang="zh-CN" altLang="en-US" dirty="0"/>
                        <a:t>信号级测试</a:t>
                      </a:r>
                    </a:p>
                  </a:txBody>
                  <a:tcPr/>
                </a:tc>
                <a:tc>
                  <a:txBody>
                    <a:bodyPr/>
                    <a:lstStyle/>
                    <a:p>
                      <a:r>
                        <a:rPr lang="zh-CN" altLang="en-US" dirty="0"/>
                        <a:t>功率级测试</a:t>
                      </a:r>
                    </a:p>
                  </a:txBody>
                  <a:tcPr/>
                </a:tc>
                <a:tc>
                  <a:txBody>
                    <a:bodyPr/>
                    <a:lstStyle/>
                    <a:p>
                      <a:r>
                        <a:rPr lang="zh-CN" altLang="en-US" dirty="0"/>
                        <a:t>机械级测试</a:t>
                      </a:r>
                    </a:p>
                  </a:txBody>
                  <a:tcPr/>
                </a:tc>
                <a:tc>
                  <a:txBody>
                    <a:bodyPr/>
                    <a:lstStyle/>
                    <a:p>
                      <a:r>
                        <a:rPr lang="zh-CN" altLang="en-US" dirty="0"/>
                        <a:t>现场挂机</a:t>
                      </a:r>
                    </a:p>
                  </a:txBody>
                  <a:tcPr/>
                </a:tc>
                <a:extLst>
                  <a:ext uri="{0D108BD9-81ED-4DB2-BD59-A6C34878D82A}">
                    <a16:rowId xmlns:a16="http://schemas.microsoft.com/office/drawing/2014/main" val="3707371937"/>
                  </a:ext>
                </a:extLst>
              </a:tr>
              <a:tr h="370840">
                <a:tc>
                  <a:txBody>
                    <a:bodyPr/>
                    <a:lstStyle/>
                    <a:p>
                      <a:r>
                        <a:rPr lang="zh-CN" altLang="en-US" b="1" dirty="0"/>
                        <a:t>成本</a:t>
                      </a:r>
                    </a:p>
                  </a:txBody>
                  <a:tcPr/>
                </a:tc>
                <a:tc>
                  <a:txBody>
                    <a:bodyPr/>
                    <a:lstStyle/>
                    <a:p>
                      <a:r>
                        <a:rPr lang="zh-CN" altLang="en-US" dirty="0"/>
                        <a:t>低</a:t>
                      </a:r>
                    </a:p>
                  </a:txBody>
                  <a:tcPr/>
                </a:tc>
                <a:tc>
                  <a:txBody>
                    <a:bodyPr/>
                    <a:lstStyle/>
                    <a:p>
                      <a:r>
                        <a:rPr lang="zh-CN" altLang="en-US" dirty="0"/>
                        <a:t>较高</a:t>
                      </a:r>
                    </a:p>
                  </a:txBody>
                  <a:tcPr/>
                </a:tc>
                <a:tc>
                  <a:txBody>
                    <a:bodyPr/>
                    <a:lstStyle/>
                    <a:p>
                      <a:r>
                        <a:rPr lang="zh-CN" altLang="en-US" dirty="0"/>
                        <a:t>较高</a:t>
                      </a:r>
                    </a:p>
                  </a:txBody>
                  <a:tcPr/>
                </a:tc>
                <a:tc>
                  <a:txBody>
                    <a:bodyPr/>
                    <a:lstStyle/>
                    <a:p>
                      <a:r>
                        <a:rPr lang="zh-CN" altLang="en-US" dirty="0"/>
                        <a:t>最高</a:t>
                      </a:r>
                    </a:p>
                  </a:txBody>
                  <a:tcPr/>
                </a:tc>
                <a:extLst>
                  <a:ext uri="{0D108BD9-81ED-4DB2-BD59-A6C34878D82A}">
                    <a16:rowId xmlns:a16="http://schemas.microsoft.com/office/drawing/2014/main" val="2060544833"/>
                  </a:ext>
                </a:extLst>
              </a:tr>
              <a:tr h="370840">
                <a:tc>
                  <a:txBody>
                    <a:bodyPr/>
                    <a:lstStyle/>
                    <a:p>
                      <a:r>
                        <a:rPr lang="zh-CN" altLang="en-US" sz="1800" b="1" kern="1200" dirty="0">
                          <a:solidFill>
                            <a:schemeClr val="dk1"/>
                          </a:solidFill>
                          <a:latin typeface="+mn-lt"/>
                          <a:ea typeface="+mn-ea"/>
                          <a:cs typeface="+mn-cs"/>
                        </a:rPr>
                        <a:t>结果参考价值</a:t>
                      </a:r>
                    </a:p>
                  </a:txBody>
                  <a:tcPr/>
                </a:tc>
                <a:tc>
                  <a:txBody>
                    <a:bodyPr/>
                    <a:lstStyle/>
                    <a:p>
                      <a:r>
                        <a:rPr lang="zh-CN" altLang="en-US" dirty="0"/>
                        <a:t>低</a:t>
                      </a:r>
                    </a:p>
                  </a:txBody>
                  <a:tcPr/>
                </a:tc>
                <a:tc>
                  <a:txBody>
                    <a:bodyPr/>
                    <a:lstStyle/>
                    <a:p>
                      <a:r>
                        <a:rPr lang="zh-CN" altLang="en-US" dirty="0"/>
                        <a:t>较高</a:t>
                      </a:r>
                    </a:p>
                  </a:txBody>
                  <a:tcPr/>
                </a:tc>
                <a:tc>
                  <a:txBody>
                    <a:bodyPr/>
                    <a:lstStyle/>
                    <a:p>
                      <a:r>
                        <a:rPr lang="zh-CN" altLang="en-US" dirty="0"/>
                        <a:t>较高</a:t>
                      </a:r>
                    </a:p>
                  </a:txBody>
                  <a:tcPr/>
                </a:tc>
                <a:tc>
                  <a:txBody>
                    <a:bodyPr/>
                    <a:lstStyle/>
                    <a:p>
                      <a:r>
                        <a:rPr lang="zh-CN" altLang="en-US" dirty="0"/>
                        <a:t>最高</a:t>
                      </a:r>
                    </a:p>
                  </a:txBody>
                  <a:tcPr/>
                </a:tc>
                <a:extLst>
                  <a:ext uri="{0D108BD9-81ED-4DB2-BD59-A6C34878D82A}">
                    <a16:rowId xmlns:a16="http://schemas.microsoft.com/office/drawing/2014/main" val="1362859619"/>
                  </a:ext>
                </a:extLst>
              </a:tr>
              <a:tr h="370840">
                <a:tc>
                  <a:txBody>
                    <a:bodyPr/>
                    <a:lstStyle/>
                    <a:p>
                      <a:r>
                        <a:rPr lang="zh-CN" altLang="en-US" sz="1800" b="1" kern="1200" dirty="0">
                          <a:solidFill>
                            <a:schemeClr val="dk1"/>
                          </a:solidFill>
                          <a:latin typeface="+mn-lt"/>
                          <a:ea typeface="+mn-ea"/>
                          <a:cs typeface="+mn-cs"/>
                        </a:rPr>
                        <a:t>创造工况与复现工况</a:t>
                      </a:r>
                    </a:p>
                  </a:txBody>
                  <a:tcPr/>
                </a:tc>
                <a:tc>
                  <a:txBody>
                    <a:bodyPr/>
                    <a:lstStyle/>
                    <a:p>
                      <a:r>
                        <a:rPr lang="zh-CN" altLang="en-US" dirty="0"/>
                        <a:t>容易</a:t>
                      </a:r>
                    </a:p>
                  </a:txBody>
                  <a:tcPr/>
                </a:tc>
                <a:tc>
                  <a:txBody>
                    <a:bodyPr/>
                    <a:lstStyle/>
                    <a:p>
                      <a:r>
                        <a:rPr lang="zh-CN" altLang="en-US" dirty="0"/>
                        <a:t>难</a:t>
                      </a:r>
                    </a:p>
                  </a:txBody>
                  <a:tcPr/>
                </a:tc>
                <a:tc>
                  <a:txBody>
                    <a:bodyPr/>
                    <a:lstStyle/>
                    <a:p>
                      <a:r>
                        <a:rPr lang="zh-CN" altLang="en-US" dirty="0"/>
                        <a:t>难</a:t>
                      </a:r>
                    </a:p>
                  </a:txBody>
                  <a:tcPr/>
                </a:tc>
                <a:tc>
                  <a:txBody>
                    <a:bodyPr/>
                    <a:lstStyle/>
                    <a:p>
                      <a:r>
                        <a:rPr lang="zh-CN" altLang="en-US" dirty="0"/>
                        <a:t>基本无法</a:t>
                      </a:r>
                    </a:p>
                  </a:txBody>
                  <a:tcPr/>
                </a:tc>
                <a:extLst>
                  <a:ext uri="{0D108BD9-81ED-4DB2-BD59-A6C34878D82A}">
                    <a16:rowId xmlns:a16="http://schemas.microsoft.com/office/drawing/2014/main" val="1942012763"/>
                  </a:ext>
                </a:extLst>
              </a:tr>
              <a:tr h="370840">
                <a:tc>
                  <a:txBody>
                    <a:bodyPr/>
                    <a:lstStyle/>
                    <a:p>
                      <a:r>
                        <a:rPr lang="zh-CN" altLang="en-US" sz="1800" b="1" kern="1200" dirty="0">
                          <a:solidFill>
                            <a:schemeClr val="dk1"/>
                          </a:solidFill>
                          <a:latin typeface="+mn-lt"/>
                          <a:ea typeface="+mn-ea"/>
                          <a:cs typeface="+mn-cs"/>
                        </a:rPr>
                        <a:t>支撑先进算法研究</a:t>
                      </a:r>
                    </a:p>
                  </a:txBody>
                  <a:tcPr/>
                </a:tc>
                <a:tc>
                  <a:txBody>
                    <a:bodyPr/>
                    <a:lstStyle/>
                    <a:p>
                      <a:r>
                        <a:rPr lang="zh-CN" altLang="en-US" dirty="0"/>
                        <a:t>支撑度高</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支撑度低</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支撑度低</a:t>
                      </a:r>
                    </a:p>
                  </a:txBody>
                  <a:tcPr/>
                </a:tc>
                <a:tc>
                  <a:txBody>
                    <a:bodyPr/>
                    <a:lstStyle/>
                    <a:p>
                      <a:r>
                        <a:rPr lang="zh-CN" altLang="en-US" dirty="0"/>
                        <a:t>算法性能最终测试</a:t>
                      </a:r>
                    </a:p>
                  </a:txBody>
                  <a:tcPr/>
                </a:tc>
                <a:extLst>
                  <a:ext uri="{0D108BD9-81ED-4DB2-BD59-A6C34878D82A}">
                    <a16:rowId xmlns:a16="http://schemas.microsoft.com/office/drawing/2014/main" val="1356977861"/>
                  </a:ext>
                </a:extLst>
              </a:tr>
              <a:tr h="370840">
                <a:tc>
                  <a:txBody>
                    <a:bodyPr/>
                    <a:lstStyle/>
                    <a:p>
                      <a:r>
                        <a:rPr lang="zh-CN" altLang="en-US" sz="1800" b="1" kern="1200" dirty="0">
                          <a:solidFill>
                            <a:schemeClr val="dk1"/>
                          </a:solidFill>
                          <a:latin typeface="+mn-lt"/>
                          <a:ea typeface="+mn-ea"/>
                          <a:cs typeface="+mn-cs"/>
                        </a:rPr>
                        <a:t>常用于</a:t>
                      </a:r>
                    </a:p>
                  </a:txBody>
                  <a:tcPr/>
                </a:tc>
                <a:tc>
                  <a:txBody>
                    <a:bodyPr/>
                    <a:lstStyle/>
                    <a:p>
                      <a:r>
                        <a:rPr lang="zh-CN" altLang="en-US" dirty="0"/>
                        <a:t>研发过程</a:t>
                      </a:r>
                    </a:p>
                  </a:txBody>
                  <a:tcPr/>
                </a:tc>
                <a:tc>
                  <a:txBody>
                    <a:bodyPr/>
                    <a:lstStyle/>
                    <a:p>
                      <a:r>
                        <a:rPr lang="zh-CN" altLang="en-US" dirty="0"/>
                        <a:t>研发过程 与</a:t>
                      </a:r>
                      <a:endParaRPr lang="en-US" altLang="zh-CN" dirty="0"/>
                    </a:p>
                    <a:p>
                      <a:r>
                        <a:rPr lang="zh-CN" altLang="en-US" dirty="0"/>
                        <a:t>研发结项验证</a:t>
                      </a:r>
                    </a:p>
                  </a:txBody>
                  <a:tcPr/>
                </a:tc>
                <a:tc>
                  <a:txBody>
                    <a:bodyPr/>
                    <a:lstStyle/>
                    <a:p>
                      <a:r>
                        <a:rPr lang="zh-CN" altLang="en-US" dirty="0"/>
                        <a:t>出场实验 与</a:t>
                      </a:r>
                      <a:endParaRPr lang="en-US" altLang="zh-CN" dirty="0"/>
                    </a:p>
                    <a:p>
                      <a:r>
                        <a:rPr lang="zh-CN" altLang="en-US" dirty="0"/>
                        <a:t>形式认证</a:t>
                      </a:r>
                    </a:p>
                  </a:txBody>
                  <a:tcPr/>
                </a:tc>
                <a:tc>
                  <a:txBody>
                    <a:bodyPr/>
                    <a:lstStyle/>
                    <a:p>
                      <a:r>
                        <a:rPr lang="zh-CN" altLang="en-US" dirty="0"/>
                        <a:t>形式认证</a:t>
                      </a:r>
                    </a:p>
                  </a:txBody>
                  <a:tcPr/>
                </a:tc>
                <a:extLst>
                  <a:ext uri="{0D108BD9-81ED-4DB2-BD59-A6C34878D82A}">
                    <a16:rowId xmlns:a16="http://schemas.microsoft.com/office/drawing/2014/main" val="1851174090"/>
                  </a:ext>
                </a:extLst>
              </a:tr>
            </a:tbl>
          </a:graphicData>
        </a:graphic>
      </p:graphicFrame>
    </p:spTree>
    <p:extLst>
      <p:ext uri="{BB962C8B-B14F-4D97-AF65-F5344CB8AC3E}">
        <p14:creationId xmlns:p14="http://schemas.microsoft.com/office/powerpoint/2010/main" val="2978290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heel(1)">
                                      <p:cBhvr>
                                        <p:cTn id="19"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472411" y="584718"/>
            <a:ext cx="7064015" cy="584775"/>
          </a:xfrm>
          <a:prstGeom prst="rect">
            <a:avLst/>
          </a:prstGeom>
          <a:noFill/>
        </p:spPr>
        <p:txBody>
          <a:bodyPr wrap="square" rtlCol="0">
            <a:spAutoFit/>
          </a:bodyPr>
          <a:lstStyle/>
          <a:p>
            <a:r>
              <a:rPr lang="zh-CN" altLang="en-US" sz="3200" dirty="0">
                <a:solidFill>
                  <a:schemeClr val="bg1">
                    <a:lumMod val="65000"/>
                  </a:schemeClr>
                </a:solidFill>
                <a:latin typeface="微软雅黑" panose="020B0503020204020204" pitchFamily="34" charset="-122"/>
                <a:ea typeface="微软雅黑" panose="020B0503020204020204" pitchFamily="34" charset="-122"/>
              </a:rPr>
              <a:t>项目经济效益分析</a:t>
            </a:r>
            <a:r>
              <a:rPr lang="en-US" altLang="zh-CN" sz="3200" dirty="0">
                <a:solidFill>
                  <a:schemeClr val="bg1">
                    <a:lumMod val="65000"/>
                  </a:schemeClr>
                </a:solidFill>
                <a:latin typeface="微软雅黑" panose="020B0503020204020204" pitchFamily="34" charset="-122"/>
                <a:ea typeface="微软雅黑" panose="020B0503020204020204" pitchFamily="34" charset="-122"/>
              </a:rPr>
              <a:t>-</a:t>
            </a:r>
            <a:r>
              <a:rPr lang="zh-CN" altLang="en-US" sz="3200" dirty="0">
                <a:solidFill>
                  <a:schemeClr val="bg1">
                    <a:lumMod val="65000"/>
                  </a:schemeClr>
                </a:solidFill>
                <a:latin typeface="微软雅黑" panose="020B0503020204020204" pitchFamily="34" charset="-122"/>
                <a:ea typeface="微软雅黑" panose="020B0503020204020204" pitchFamily="34" charset="-122"/>
              </a:rPr>
              <a:t>测试平台</a:t>
            </a:r>
            <a:endParaRPr lang="en-US" altLang="zh-CN" sz="3200" dirty="0">
              <a:solidFill>
                <a:schemeClr val="bg1">
                  <a:lumMod val="65000"/>
                </a:schemeClr>
              </a:solidFill>
              <a:latin typeface="微软雅黑" panose="020B0503020204020204" pitchFamily="34" charset="-122"/>
              <a:ea typeface="微软雅黑" panose="020B0503020204020204" pitchFamily="34" charset="-122"/>
            </a:endParaRPr>
          </a:p>
        </p:txBody>
      </p:sp>
      <p:pic>
        <p:nvPicPr>
          <p:cNvPr id="12" name="Picture 2" descr="relative-cost-per-life-cyc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599" y="2122030"/>
            <a:ext cx="5910731" cy="3901083"/>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p:cNvSpPr txBox="1"/>
          <p:nvPr/>
        </p:nvSpPr>
        <p:spPr>
          <a:xfrm>
            <a:off x="762000" y="1667167"/>
            <a:ext cx="5082209" cy="4585871"/>
          </a:xfrm>
          <a:prstGeom prst="rect">
            <a:avLst/>
          </a:prstGeom>
          <a:noFill/>
        </p:spPr>
        <p:txBody>
          <a:bodyPr wrap="square" rtlCol="0">
            <a:spAutoFit/>
          </a:bodyPr>
          <a:lstStyle/>
          <a:p>
            <a:endParaRPr lang="en-US" altLang="zh-CN" sz="2000" dirty="0" smtClean="0">
              <a:latin typeface="楷体" panose="02010609060101010101" pitchFamily="49" charset="-122"/>
              <a:ea typeface="楷体" panose="02010609060101010101" pitchFamily="49" charset="-122"/>
            </a:endParaRPr>
          </a:p>
          <a:p>
            <a:endParaRPr lang="en-US" altLang="zh-CN" sz="2000" dirty="0" smtClean="0">
              <a:solidFill>
                <a:schemeClr val="bg1">
                  <a:lumMod val="65000"/>
                </a:schemeClr>
              </a:solidFill>
              <a:latin typeface="楷体" panose="02010609060101010101" pitchFamily="49" charset="-122"/>
              <a:ea typeface="楷体" panose="02010609060101010101" pitchFamily="49" charset="-122"/>
            </a:endParaRPr>
          </a:p>
          <a:p>
            <a:r>
              <a:rPr lang="zh-CN" altLang="en-US" dirty="0" smtClean="0">
                <a:solidFill>
                  <a:schemeClr val="bg1">
                    <a:lumMod val="65000"/>
                  </a:schemeClr>
                </a:solidFill>
                <a:latin typeface="楷体" panose="02010609060101010101" pitchFamily="49" charset="-122"/>
                <a:ea typeface="楷体" panose="02010609060101010101" pitchFamily="49" charset="-122"/>
              </a:rPr>
              <a:t>  右</a:t>
            </a:r>
            <a:r>
              <a:rPr lang="zh-CN" altLang="en-US" dirty="0">
                <a:solidFill>
                  <a:schemeClr val="bg1">
                    <a:lumMod val="65000"/>
                  </a:schemeClr>
                </a:solidFill>
                <a:latin typeface="楷体" panose="02010609060101010101" pitchFamily="49" charset="-122"/>
                <a:ea typeface="楷体" panose="02010609060101010101" pitchFamily="49" charset="-122"/>
              </a:rPr>
              <a:t>图为某研究机构对于软件生命周期各阶段，发现并修改一个</a:t>
            </a:r>
            <a:r>
              <a:rPr lang="en-US" altLang="zh-CN" dirty="0">
                <a:solidFill>
                  <a:schemeClr val="bg1">
                    <a:lumMod val="65000"/>
                  </a:schemeClr>
                </a:solidFill>
                <a:latin typeface="楷体" panose="02010609060101010101" pitchFamily="49" charset="-122"/>
                <a:ea typeface="楷体" panose="02010609060101010101" pitchFamily="49" charset="-122"/>
              </a:rPr>
              <a:t>bug</a:t>
            </a:r>
            <a:r>
              <a:rPr lang="zh-CN" altLang="en-US" dirty="0">
                <a:solidFill>
                  <a:schemeClr val="bg1">
                    <a:lumMod val="65000"/>
                  </a:schemeClr>
                </a:solidFill>
                <a:latin typeface="楷体" panose="02010609060101010101" pitchFamily="49" charset="-122"/>
                <a:ea typeface="楷体" panose="02010609060101010101" pitchFamily="49" charset="-122"/>
              </a:rPr>
              <a:t>所需要的相对费用比例的调查结果。</a:t>
            </a:r>
            <a:endParaRPr lang="en-US" altLang="zh-CN" dirty="0">
              <a:solidFill>
                <a:schemeClr val="bg1">
                  <a:lumMod val="65000"/>
                </a:schemeClr>
              </a:solidFill>
              <a:latin typeface="楷体" panose="02010609060101010101" pitchFamily="49" charset="-122"/>
              <a:ea typeface="楷体" panose="02010609060101010101" pitchFamily="49" charset="-122"/>
            </a:endParaRPr>
          </a:p>
          <a:p>
            <a:r>
              <a:rPr lang="zh-CN" altLang="en-US" dirty="0" smtClean="0">
                <a:solidFill>
                  <a:schemeClr val="bg1">
                    <a:lumMod val="65000"/>
                  </a:schemeClr>
                </a:solidFill>
                <a:latin typeface="楷体" panose="02010609060101010101" pitchFamily="49" charset="-122"/>
                <a:ea typeface="楷体" panose="02010609060101010101" pitchFamily="49" charset="-122"/>
              </a:rPr>
              <a:t>  例如</a:t>
            </a:r>
            <a:r>
              <a:rPr lang="zh-CN" altLang="en-US" dirty="0">
                <a:solidFill>
                  <a:schemeClr val="bg1">
                    <a:lumMod val="65000"/>
                  </a:schemeClr>
                </a:solidFill>
                <a:latin typeface="楷体" panose="02010609060101010101" pitchFamily="49" charset="-122"/>
                <a:ea typeface="楷体" panose="02010609060101010101" pitchFamily="49" charset="-122"/>
              </a:rPr>
              <a:t>，一个本应该在设计阶段发现的</a:t>
            </a:r>
            <a:r>
              <a:rPr lang="en-US" altLang="zh-CN" dirty="0">
                <a:solidFill>
                  <a:schemeClr val="bg1">
                    <a:lumMod val="65000"/>
                  </a:schemeClr>
                </a:solidFill>
                <a:latin typeface="楷体" panose="02010609060101010101" pitchFamily="49" charset="-122"/>
                <a:ea typeface="楷体" panose="02010609060101010101" pitchFamily="49" charset="-122"/>
              </a:rPr>
              <a:t>bug</a:t>
            </a:r>
            <a:r>
              <a:rPr lang="zh-CN" altLang="en-US" dirty="0">
                <a:solidFill>
                  <a:schemeClr val="bg1">
                    <a:lumMod val="65000"/>
                  </a:schemeClr>
                </a:solidFill>
                <a:latin typeface="楷体" panose="02010609060101010101" pitchFamily="49" charset="-122"/>
                <a:ea typeface="楷体" panose="02010609060101010101" pitchFamily="49" charset="-122"/>
              </a:rPr>
              <a:t>，如果到了部署并开展应用之后才发现，那么修改这个</a:t>
            </a:r>
            <a:r>
              <a:rPr lang="en-US" altLang="zh-CN" dirty="0">
                <a:solidFill>
                  <a:schemeClr val="bg1">
                    <a:lumMod val="65000"/>
                  </a:schemeClr>
                </a:solidFill>
                <a:latin typeface="楷体" panose="02010609060101010101" pitchFamily="49" charset="-122"/>
                <a:ea typeface="楷体" panose="02010609060101010101" pitchFamily="49" charset="-122"/>
              </a:rPr>
              <a:t>bug</a:t>
            </a:r>
            <a:r>
              <a:rPr lang="zh-CN" altLang="en-US" dirty="0">
                <a:solidFill>
                  <a:schemeClr val="bg1">
                    <a:lumMod val="65000"/>
                  </a:schemeClr>
                </a:solidFill>
                <a:latin typeface="楷体" panose="02010609060101010101" pitchFamily="49" charset="-122"/>
                <a:ea typeface="楷体" panose="02010609060101010101" pitchFamily="49" charset="-122"/>
              </a:rPr>
              <a:t>所花费的代价是设计阶段的</a:t>
            </a:r>
            <a:r>
              <a:rPr lang="en-US" altLang="zh-CN" dirty="0">
                <a:solidFill>
                  <a:schemeClr val="bg1">
                    <a:lumMod val="65000"/>
                  </a:schemeClr>
                </a:solidFill>
                <a:latin typeface="楷体" panose="02010609060101010101" pitchFamily="49" charset="-122"/>
                <a:ea typeface="楷体" panose="02010609060101010101" pitchFamily="49" charset="-122"/>
              </a:rPr>
              <a:t>470</a:t>
            </a:r>
            <a:r>
              <a:rPr lang="zh-CN" altLang="en-US" dirty="0">
                <a:solidFill>
                  <a:schemeClr val="bg1">
                    <a:lumMod val="65000"/>
                  </a:schemeClr>
                </a:solidFill>
                <a:latin typeface="楷体" panose="02010609060101010101" pitchFamily="49" charset="-122"/>
                <a:ea typeface="楷体" panose="02010609060101010101" pitchFamily="49" charset="-122"/>
              </a:rPr>
              <a:t>倍</a:t>
            </a:r>
            <a:r>
              <a:rPr lang="en-US" altLang="zh-CN" dirty="0">
                <a:solidFill>
                  <a:schemeClr val="bg1">
                    <a:lumMod val="65000"/>
                  </a:schemeClr>
                </a:solidFill>
                <a:latin typeface="楷体" panose="02010609060101010101" pitchFamily="49" charset="-122"/>
                <a:ea typeface="楷体" panose="02010609060101010101" pitchFamily="49" charset="-122"/>
              </a:rPr>
              <a:t>-880</a:t>
            </a:r>
            <a:r>
              <a:rPr lang="zh-CN" altLang="en-US" dirty="0">
                <a:solidFill>
                  <a:schemeClr val="bg1">
                    <a:lumMod val="65000"/>
                  </a:schemeClr>
                </a:solidFill>
                <a:latin typeface="楷体" panose="02010609060101010101" pitchFamily="49" charset="-122"/>
                <a:ea typeface="楷体" panose="02010609060101010101" pitchFamily="49" charset="-122"/>
              </a:rPr>
              <a:t>倍。</a:t>
            </a:r>
            <a:endParaRPr lang="en-US" altLang="zh-CN" dirty="0">
              <a:solidFill>
                <a:schemeClr val="bg1">
                  <a:lumMod val="65000"/>
                </a:schemeClr>
              </a:solidFill>
              <a:latin typeface="楷体" panose="02010609060101010101" pitchFamily="49" charset="-122"/>
              <a:ea typeface="楷体" panose="02010609060101010101" pitchFamily="49" charset="-122"/>
            </a:endParaRPr>
          </a:p>
          <a:p>
            <a:r>
              <a:rPr lang="zh-CN" altLang="en-US" dirty="0" smtClean="0">
                <a:solidFill>
                  <a:schemeClr val="bg1">
                    <a:lumMod val="65000"/>
                  </a:schemeClr>
                </a:solidFill>
                <a:latin typeface="楷体" panose="02010609060101010101" pitchFamily="49" charset="-122"/>
                <a:ea typeface="楷体" panose="02010609060101010101" pitchFamily="49" charset="-122"/>
              </a:rPr>
              <a:t>对于</a:t>
            </a:r>
            <a:r>
              <a:rPr lang="zh-CN" altLang="en-US" dirty="0">
                <a:solidFill>
                  <a:schemeClr val="bg1">
                    <a:lumMod val="65000"/>
                  </a:schemeClr>
                </a:solidFill>
                <a:latin typeface="楷体" panose="02010609060101010101" pitchFamily="49" charset="-122"/>
                <a:ea typeface="楷体" panose="02010609060101010101" pitchFamily="49" charset="-122"/>
              </a:rPr>
              <a:t>风电行业，</a:t>
            </a:r>
            <a:r>
              <a:rPr lang="zh-CN" altLang="en-US" dirty="0" smtClean="0">
                <a:solidFill>
                  <a:schemeClr val="bg1">
                    <a:lumMod val="65000"/>
                  </a:schemeClr>
                </a:solidFill>
                <a:latin typeface="楷体" panose="02010609060101010101" pitchFamily="49" charset="-122"/>
                <a:ea typeface="楷体" panose="02010609060101010101" pitchFamily="49" charset="-122"/>
              </a:rPr>
              <a:t>由于应用</a:t>
            </a:r>
            <a:r>
              <a:rPr lang="zh-CN" altLang="en-US" dirty="0">
                <a:solidFill>
                  <a:schemeClr val="bg1">
                    <a:lumMod val="65000"/>
                  </a:schemeClr>
                </a:solidFill>
                <a:latin typeface="楷体" panose="02010609060101010101" pitchFamily="49" charset="-122"/>
                <a:ea typeface="楷体" panose="02010609060101010101" pitchFamily="49" charset="-122"/>
              </a:rPr>
              <a:t>场景的特殊性，对于软件安全</a:t>
            </a:r>
            <a:r>
              <a:rPr lang="zh-CN" altLang="en-US" dirty="0" smtClean="0">
                <a:solidFill>
                  <a:schemeClr val="bg1">
                    <a:lumMod val="65000"/>
                  </a:schemeClr>
                </a:solidFill>
                <a:latin typeface="楷体" panose="02010609060101010101" pitchFamily="49" charset="-122"/>
                <a:ea typeface="楷体" panose="02010609060101010101" pitchFamily="49" charset="-122"/>
              </a:rPr>
              <a:t>稳定运行</a:t>
            </a:r>
            <a:r>
              <a:rPr lang="zh-CN" altLang="en-US" dirty="0">
                <a:solidFill>
                  <a:schemeClr val="bg1">
                    <a:lumMod val="65000"/>
                  </a:schemeClr>
                </a:solidFill>
                <a:latin typeface="楷体" panose="02010609060101010101" pitchFamily="49" charset="-122"/>
                <a:ea typeface="楷体" panose="02010609060101010101" pitchFamily="49" charset="-122"/>
              </a:rPr>
              <a:t>提出了更为严苛的需求。</a:t>
            </a:r>
            <a:endParaRPr lang="en-US" altLang="zh-CN" dirty="0">
              <a:solidFill>
                <a:schemeClr val="bg1">
                  <a:lumMod val="65000"/>
                </a:schemeClr>
              </a:solidFill>
              <a:latin typeface="楷体" panose="02010609060101010101" pitchFamily="49" charset="-122"/>
              <a:ea typeface="楷体" panose="02010609060101010101" pitchFamily="49" charset="-122"/>
            </a:endParaRPr>
          </a:p>
          <a:p>
            <a:endParaRPr lang="en-US" altLang="zh-CN" dirty="0">
              <a:solidFill>
                <a:schemeClr val="bg1">
                  <a:lumMod val="65000"/>
                </a:schemeClr>
              </a:solidFill>
              <a:latin typeface="楷体" panose="02010609060101010101" pitchFamily="49" charset="-122"/>
              <a:ea typeface="楷体" panose="02010609060101010101" pitchFamily="49" charset="-122"/>
            </a:endParaRPr>
          </a:p>
          <a:p>
            <a:r>
              <a:rPr lang="zh-CN" altLang="en-US" dirty="0" smtClean="0">
                <a:solidFill>
                  <a:schemeClr val="bg1">
                    <a:lumMod val="65000"/>
                  </a:schemeClr>
                </a:solidFill>
                <a:latin typeface="楷体" panose="02010609060101010101" pitchFamily="49" charset="-122"/>
                <a:ea typeface="楷体" panose="02010609060101010101" pitchFamily="49" charset="-122"/>
              </a:rPr>
              <a:t>  在设计需求阶段与单元测试阶段发现问题，是降低</a:t>
            </a:r>
            <a:r>
              <a:rPr lang="en-US" altLang="zh-CN" dirty="0" smtClean="0">
                <a:solidFill>
                  <a:schemeClr val="bg1">
                    <a:lumMod val="65000"/>
                  </a:schemeClr>
                </a:solidFill>
                <a:latin typeface="楷体" panose="02010609060101010101" pitchFamily="49" charset="-122"/>
                <a:ea typeface="楷体" panose="02010609060101010101" pitchFamily="49" charset="-122"/>
              </a:rPr>
              <a:t>bug</a:t>
            </a:r>
            <a:r>
              <a:rPr lang="zh-CN" altLang="en-US" dirty="0" smtClean="0">
                <a:solidFill>
                  <a:schemeClr val="bg1">
                    <a:lumMod val="65000"/>
                  </a:schemeClr>
                </a:solidFill>
                <a:latin typeface="楷体" panose="02010609060101010101" pitchFamily="49" charset="-122"/>
                <a:ea typeface="楷体" panose="02010609060101010101" pitchFamily="49" charset="-122"/>
              </a:rPr>
              <a:t>解决成本的关键。</a:t>
            </a:r>
            <a:endParaRPr lang="en-US" altLang="zh-CN" dirty="0" smtClean="0">
              <a:solidFill>
                <a:schemeClr val="bg1">
                  <a:lumMod val="65000"/>
                </a:schemeClr>
              </a:solidFill>
              <a:latin typeface="楷体" panose="02010609060101010101" pitchFamily="49" charset="-122"/>
              <a:ea typeface="楷体" panose="02010609060101010101" pitchFamily="49" charset="-122"/>
            </a:endParaRPr>
          </a:p>
          <a:p>
            <a:r>
              <a:rPr lang="zh-CN" altLang="en-US" dirty="0" smtClean="0">
                <a:solidFill>
                  <a:schemeClr val="bg1">
                    <a:lumMod val="65000"/>
                  </a:schemeClr>
                </a:solidFill>
                <a:latin typeface="楷体" panose="02010609060101010101" pitchFamily="49" charset="-122"/>
                <a:ea typeface="楷体" panose="02010609060101010101" pitchFamily="49" charset="-122"/>
              </a:rPr>
              <a:t>  然而，单元测试需要</a:t>
            </a:r>
            <a:r>
              <a:rPr lang="zh-CN" altLang="en-US" dirty="0">
                <a:solidFill>
                  <a:schemeClr val="bg1">
                    <a:lumMod val="65000"/>
                  </a:schemeClr>
                </a:solidFill>
                <a:latin typeface="楷体" panose="02010609060101010101" pitchFamily="49" charset="-122"/>
                <a:ea typeface="楷体" panose="02010609060101010101" pitchFamily="49" charset="-122"/>
              </a:rPr>
              <a:t>软件工程师</a:t>
            </a:r>
            <a:r>
              <a:rPr lang="zh-CN" altLang="en-US" dirty="0" smtClean="0">
                <a:solidFill>
                  <a:schemeClr val="bg1">
                    <a:lumMod val="65000"/>
                  </a:schemeClr>
                </a:solidFill>
                <a:latin typeface="楷体" panose="02010609060101010101" pitchFamily="49" charset="-122"/>
                <a:ea typeface="楷体" panose="02010609060101010101" pitchFamily="49" charset="-122"/>
              </a:rPr>
              <a:t>对于基础单元进行大量的测试用例编写与结果判定，通常无法手动完成，需要自动化工具的辅助。</a:t>
            </a:r>
            <a:endParaRPr lang="zh-CN" altLang="en-US" dirty="0">
              <a:solidFill>
                <a:schemeClr val="bg1">
                  <a:lumMod val="65000"/>
                </a:schemeClr>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1000176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8134379"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项目经济效益分析</a:t>
            </a:r>
            <a:r>
              <a:rPr lang="en-US" altLang="zh-CN" sz="3200" dirty="0">
                <a:solidFill>
                  <a:srgbClr val="0093CA"/>
                </a:solidFill>
                <a:latin typeface="微软雅黑" panose="020B0503020204020204" pitchFamily="34" charset="-122"/>
                <a:ea typeface="微软雅黑" panose="020B0503020204020204" pitchFamily="34" charset="-122"/>
              </a:rPr>
              <a:t>-</a:t>
            </a:r>
            <a:r>
              <a:rPr lang="zh-CN" altLang="en-US" sz="3200" dirty="0">
                <a:solidFill>
                  <a:srgbClr val="0093CA"/>
                </a:solidFill>
                <a:latin typeface="微软雅黑" panose="020B0503020204020204" pitchFamily="34" charset="-122"/>
                <a:ea typeface="微软雅黑" panose="020B0503020204020204" pitchFamily="34" charset="-122"/>
              </a:rPr>
              <a:t>设计</a:t>
            </a:r>
            <a:r>
              <a:rPr lang="zh-CN" altLang="en-US" sz="3200" dirty="0" smtClean="0">
                <a:solidFill>
                  <a:srgbClr val="0093CA"/>
                </a:solidFill>
                <a:latin typeface="微软雅黑" panose="020B0503020204020204" pitchFamily="34" charset="-122"/>
                <a:ea typeface="微软雅黑" panose="020B0503020204020204" pitchFamily="34" charset="-122"/>
              </a:rPr>
              <a:t>辅助 文档物料管理</a:t>
            </a:r>
            <a:endParaRPr lang="en-US" altLang="zh-CN" sz="3200" dirty="0">
              <a:solidFill>
                <a:srgbClr val="0093CA"/>
              </a:solidFill>
              <a:latin typeface="微软雅黑" panose="020B0503020204020204" pitchFamily="34" charset="-122"/>
              <a:ea typeface="微软雅黑" panose="020B0503020204020204" pitchFamily="34" charset="-122"/>
            </a:endParaRPr>
          </a:p>
        </p:txBody>
      </p:sp>
      <p:pic>
        <p:nvPicPr>
          <p:cNvPr id="1026" name="Picture 2">
            <a:extLst>
              <a:ext uri="{FF2B5EF4-FFF2-40B4-BE49-F238E27FC236}">
                <a16:creationId xmlns:a16="http://schemas.microsoft.com/office/drawing/2014/main" id="{D54622BB-9B8B-41FC-A16C-C60F62F374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2341" y="3255602"/>
            <a:ext cx="3619500" cy="27146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C191C28-E9E0-46E8-A0A5-91C3CC1626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0768" y="3255602"/>
            <a:ext cx="4076014" cy="2714625"/>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1263765" y="1714438"/>
            <a:ext cx="6726721" cy="923330"/>
          </a:xfrm>
          <a:prstGeom prst="rect">
            <a:avLst/>
          </a:prstGeom>
        </p:spPr>
        <p:txBody>
          <a:bodyPr wrap="square">
            <a:spAutoFit/>
          </a:bodyPr>
          <a:lstStyle/>
          <a:p>
            <a:pPr marL="285750" indent="-285750" algn="just">
              <a:lnSpc>
                <a:spcPct val="150000"/>
              </a:lnSpc>
              <a:buFont typeface="Arial" panose="020B0604020202020204" pitchFamily="34" charset="0"/>
              <a:buChar char="•"/>
              <a:defRPr/>
            </a:pP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将</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供应商提供的参数，利用设计辅助工具进行二次计算核对。</a:t>
            </a:r>
          </a:p>
          <a:p>
            <a:pPr marL="285750" indent="-285750" algn="just">
              <a:lnSpc>
                <a:spcPct val="150000"/>
              </a:lnSpc>
              <a:buFont typeface="Arial" panose="020B0604020202020204" pitchFamily="34" charset="0"/>
              <a:buChar char="•"/>
              <a:defRP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提高数字化自动化办公能力。</a:t>
            </a:r>
          </a:p>
        </p:txBody>
      </p:sp>
    </p:spTree>
    <p:extLst>
      <p:ext uri="{BB962C8B-B14F-4D97-AF65-F5344CB8AC3E}">
        <p14:creationId xmlns:p14="http://schemas.microsoft.com/office/powerpoint/2010/main" val="8610167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2278902" y="-757723"/>
            <a:ext cx="1588213" cy="341632"/>
          </a:xfrm>
          <a:prstGeom prst="rect">
            <a:avLst/>
          </a:prstGeom>
        </p:spPr>
        <p:txBody>
          <a:bodyPr wrap="square">
            <a:spAutoFit/>
          </a:bodyPr>
          <a:lstStyle>
            <a:defPPr>
              <a:defRPr lang="zh-CN"/>
            </a:defPPr>
            <a:lvl1pPr indent="0" defTabSz="914400">
              <a:lnSpc>
                <a:spcPct val="90000"/>
              </a:lnSpc>
              <a:spcBef>
                <a:spcPts val="1000"/>
              </a:spcBef>
              <a:buFont typeface="Arial" panose="020B0604020202020204" pitchFamily="34" charset="0"/>
              <a:buNone/>
              <a:defRPr sz="3200" b="1">
                <a:solidFill>
                  <a:schemeClr val="accent1"/>
                </a:solidFill>
                <a:cs typeface="+mn-ea"/>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altLang="zh-CN" sz="1800" dirty="0">
                <a:solidFill>
                  <a:srgbClr val="668497"/>
                </a:solidFill>
                <a:latin typeface="微软雅黑" panose="020B0503020204020204" pitchFamily="34" charset="-122"/>
                <a:ea typeface="微软雅黑" panose="020B0503020204020204" pitchFamily="34" charset="-122"/>
                <a:cs typeface="Kai"/>
                <a:sym typeface="+mn-lt"/>
              </a:rPr>
              <a:t>01</a:t>
            </a:r>
            <a:endParaRPr lang="zh-CN" altLang="en-US" sz="1800" dirty="0">
              <a:solidFill>
                <a:srgbClr val="668497"/>
              </a:solidFill>
              <a:latin typeface="微软雅黑" panose="020B0503020204020204" pitchFamily="34" charset="-122"/>
              <a:ea typeface="微软雅黑" panose="020B0503020204020204" pitchFamily="34" charset="-122"/>
              <a:cs typeface="Kai"/>
              <a:sym typeface="+mn-lt"/>
            </a:endParaRPr>
          </a:p>
        </p:txBody>
      </p:sp>
      <p:sp>
        <p:nvSpPr>
          <p:cNvPr id="8" name="文本框 7"/>
          <p:cNvSpPr txBox="1"/>
          <p:nvPr/>
        </p:nvSpPr>
        <p:spPr>
          <a:xfrm>
            <a:off x="378940" y="641937"/>
            <a:ext cx="4705525" cy="584775"/>
          </a:xfrm>
          <a:prstGeom prst="rect">
            <a:avLst/>
          </a:prstGeom>
          <a:noFill/>
        </p:spPr>
        <p:txBody>
          <a:bodyPr wrap="square" rtlCol="0">
            <a:spAutoFit/>
          </a:bodyPr>
          <a:lstStyle/>
          <a:p>
            <a:r>
              <a:rPr lang="en-US" altLang="zh-CN" sz="3200" dirty="0">
                <a:solidFill>
                  <a:srgbClr val="0093CA"/>
                </a:solidFill>
                <a:latin typeface="微软雅黑" panose="020B0503020204020204" pitchFamily="34" charset="-122"/>
                <a:ea typeface="微软雅黑" panose="020B0503020204020204" pitchFamily="34" charset="-122"/>
              </a:rPr>
              <a:t>  </a:t>
            </a:r>
            <a:r>
              <a:rPr lang="zh-CN" altLang="en-US" sz="3200" dirty="0">
                <a:solidFill>
                  <a:srgbClr val="0093CA"/>
                </a:solidFill>
                <a:latin typeface="微软雅黑" panose="020B0503020204020204" pitchFamily="34" charset="-122"/>
                <a:ea typeface="微软雅黑" panose="020B0503020204020204" pitchFamily="34" charset="-122"/>
              </a:rPr>
              <a:t>项目概述</a:t>
            </a:r>
          </a:p>
        </p:txBody>
      </p:sp>
      <p:sp>
        <p:nvSpPr>
          <p:cNvPr id="9" name="任意形状 8"/>
          <p:cNvSpPr/>
          <p:nvPr/>
        </p:nvSpPr>
        <p:spPr>
          <a:xfrm>
            <a:off x="378941" y="337751"/>
            <a:ext cx="766118" cy="1079157"/>
          </a:xfrm>
          <a:custGeom>
            <a:avLst/>
            <a:gdLst>
              <a:gd name="connsiteX0" fmla="*/ 757881 w 766118"/>
              <a:gd name="connsiteY0" fmla="*/ 856735 h 1079157"/>
              <a:gd name="connsiteX1" fmla="*/ 766118 w 766118"/>
              <a:gd name="connsiteY1" fmla="*/ 1079157 h 1079157"/>
              <a:gd name="connsiteX2" fmla="*/ 0 w 766118"/>
              <a:gd name="connsiteY2" fmla="*/ 1079157 h 1079157"/>
              <a:gd name="connsiteX3" fmla="*/ 0 w 766118"/>
              <a:gd name="connsiteY3" fmla="*/ 0 h 1079157"/>
              <a:gd name="connsiteX4" fmla="*/ 757881 w 766118"/>
              <a:gd name="connsiteY4" fmla="*/ 8238 h 1079157"/>
              <a:gd name="connsiteX5" fmla="*/ 757881 w 766118"/>
              <a:gd name="connsiteY5" fmla="*/ 222422 h 107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6118" h="1079157">
                <a:moveTo>
                  <a:pt x="757881" y="856735"/>
                </a:moveTo>
                <a:lnTo>
                  <a:pt x="766118" y="1079157"/>
                </a:lnTo>
                <a:lnTo>
                  <a:pt x="0" y="1079157"/>
                </a:lnTo>
                <a:lnTo>
                  <a:pt x="0" y="0"/>
                </a:lnTo>
                <a:lnTo>
                  <a:pt x="757881" y="8238"/>
                </a:lnTo>
                <a:lnTo>
                  <a:pt x="757881" y="222422"/>
                </a:lnTo>
              </a:path>
            </a:pathLst>
          </a:custGeom>
          <a:noFill/>
          <a:ln w="28575">
            <a:solidFill>
              <a:srgbClr val="0093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graphicFrame>
        <p:nvGraphicFramePr>
          <p:cNvPr id="7" name="Group 3">
            <a:extLst>
              <a:ext uri="{FF2B5EF4-FFF2-40B4-BE49-F238E27FC236}">
                <a16:creationId xmlns:a16="http://schemas.microsoft.com/office/drawing/2014/main" id="{D57F38FA-B452-4CFB-AC20-DBAC7E04AA06}"/>
              </a:ext>
            </a:extLst>
          </p:cNvPr>
          <p:cNvGraphicFramePr>
            <a:graphicFrameLocks noGrp="1"/>
          </p:cNvGraphicFramePr>
          <p:nvPr>
            <p:extLst>
              <p:ext uri="{D42A27DB-BD31-4B8C-83A1-F6EECF244321}">
                <p14:modId xmlns:p14="http://schemas.microsoft.com/office/powerpoint/2010/main" val="666606146"/>
              </p:ext>
            </p:extLst>
          </p:nvPr>
        </p:nvGraphicFramePr>
        <p:xfrm>
          <a:off x="383473" y="1621291"/>
          <a:ext cx="11238168" cy="4694946"/>
        </p:xfrm>
        <a:graphic>
          <a:graphicData uri="http://schemas.openxmlformats.org/drawingml/2006/table">
            <a:tbl>
              <a:tblPr/>
              <a:tblGrid>
                <a:gridCol w="2537639">
                  <a:extLst>
                    <a:ext uri="{9D8B030D-6E8A-4147-A177-3AD203B41FA5}">
                      <a16:colId xmlns:a16="http://schemas.microsoft.com/office/drawing/2014/main" val="20000"/>
                    </a:ext>
                  </a:extLst>
                </a:gridCol>
                <a:gridCol w="3152139">
                  <a:extLst>
                    <a:ext uri="{9D8B030D-6E8A-4147-A177-3AD203B41FA5}">
                      <a16:colId xmlns:a16="http://schemas.microsoft.com/office/drawing/2014/main" val="20001"/>
                    </a:ext>
                  </a:extLst>
                </a:gridCol>
                <a:gridCol w="3613568">
                  <a:extLst>
                    <a:ext uri="{9D8B030D-6E8A-4147-A177-3AD203B41FA5}">
                      <a16:colId xmlns:a16="http://schemas.microsoft.com/office/drawing/2014/main" val="20003"/>
                    </a:ext>
                  </a:extLst>
                </a:gridCol>
                <a:gridCol w="1934822">
                  <a:extLst>
                    <a:ext uri="{9D8B030D-6E8A-4147-A177-3AD203B41FA5}">
                      <a16:colId xmlns:a16="http://schemas.microsoft.com/office/drawing/2014/main" val="20006"/>
                    </a:ext>
                  </a:extLst>
                </a:gridCol>
              </a:tblGrid>
              <a:tr h="443720">
                <a:tc>
                  <a:txBody>
                    <a:bodyPr/>
                    <a:lstStyle/>
                    <a:p>
                      <a:pPr marL="0" marR="0" lvl="0" indent="0" algn="ctr" defTabSz="914400" rtl="0" eaLnBrk="1" fontAlgn="base" latinLnBrk="0" hangingPunct="1">
                        <a:lnSpc>
                          <a:spcPct val="100000"/>
                        </a:lnSpc>
                        <a:spcBef>
                          <a:spcPct val="0"/>
                        </a:spcBef>
                        <a:spcAft>
                          <a:spcPct val="0"/>
                        </a:spcAft>
                        <a:buClr>
                          <a:schemeClr val="accent1"/>
                        </a:buClr>
                        <a:buSzPct val="60000"/>
                        <a:buFont typeface="Wingdings" pitchFamily="2" charset="2"/>
                        <a:buNone/>
                        <a:tabLst/>
                      </a:pPr>
                      <a:r>
                        <a:rPr kumimoji="0" lang="zh-CN" altLang="en-US" sz="14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项目摘要</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0000"/>
                        <a:buFont typeface="Wingdings" pitchFamily="2" charset="2"/>
                        <a:buNone/>
                        <a:tabLst/>
                      </a:pPr>
                      <a:r>
                        <a:rPr kumimoji="0" lang="zh-CN" altLang="en-US" sz="14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成果形式</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0000"/>
                        <a:buFont typeface="Wingdings" pitchFamily="2" charset="2"/>
                        <a:buNone/>
                        <a:tabLst/>
                      </a:pPr>
                      <a:r>
                        <a:rPr kumimoji="0" lang="zh-CN" altLang="en-US" sz="14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涉及部门</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0000"/>
                        <a:buFont typeface="Wingdings" pitchFamily="2" charset="2"/>
                        <a:buNone/>
                        <a:tabLst/>
                        <a:defRPr/>
                      </a:pPr>
                      <a:r>
                        <a:rPr kumimoji="0" lang="zh-CN" altLang="en-US" sz="1400" b="1" i="0" u="none" strike="noStrike" kern="1200"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项目计划</a:t>
                      </a:r>
                      <a:endParaRPr kumimoji="0" lang="zh-CN" altLang="en-US" sz="14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1711517">
                <a:tc>
                  <a:txBody>
                    <a:bodyPr/>
                    <a:lstStyle/>
                    <a:p>
                      <a:pPr marL="174625" marR="0" lvl="0" indent="-174625"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pPr>
                      <a:r>
                        <a:rPr kumimoji="0" lang="zh-CN" altLang="en-US"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项目编号</a:t>
                      </a:r>
                      <a:endParaRPr kumimoji="0" lang="en-US" altLang="zh-CN"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p>
                      <a:pPr marL="0" marR="0" lvl="0" indent="0" algn="l" defTabSz="914400" rtl="0" eaLnBrk="1" fontAlgn="base" latinLnBrk="0" hangingPunct="1">
                        <a:lnSpc>
                          <a:spcPct val="120000"/>
                        </a:lnSpc>
                        <a:spcBef>
                          <a:spcPts val="600"/>
                        </a:spcBef>
                        <a:spcAft>
                          <a:spcPct val="0"/>
                        </a:spcAft>
                        <a:buClr>
                          <a:schemeClr val="accent1"/>
                        </a:buClr>
                        <a:buSzPct val="60000"/>
                        <a:buFont typeface="Wingdings" pitchFamily="2" charset="2"/>
                        <a:buNone/>
                        <a:tabLst/>
                      </a:pPr>
                      <a:r>
                        <a:rPr kumimoji="0" lang="en-US" altLang="zh-CN" sz="1400" b="0" i="0" u="none" strike="noStrike" kern="1200" cap="none" normalizeH="0" baseline="0" dirty="0">
                          <a:ln>
                            <a:noFill/>
                          </a:ln>
                          <a:solidFill>
                            <a:schemeClr val="bg1">
                              <a:lumMod val="85000"/>
                            </a:schemeClr>
                          </a:solidFill>
                          <a:effectLst/>
                          <a:latin typeface="微软雅黑" panose="020B0503020204020204" pitchFamily="34" charset="-122"/>
                          <a:ea typeface="微软雅黑" panose="020B0503020204020204" pitchFamily="34" charset="-122"/>
                          <a:cs typeface="Arial" pitchFamily="34" charset="0"/>
                        </a:rPr>
                        <a:t>XXX</a:t>
                      </a:r>
                      <a:r>
                        <a:rPr kumimoji="0" lang="zh-CN" altLang="en-US" sz="1400" b="0" i="0" u="none" strike="noStrike" kern="1200" cap="none" normalizeH="0" baseline="0" dirty="0">
                          <a:ln>
                            <a:noFill/>
                          </a:ln>
                          <a:solidFill>
                            <a:schemeClr val="bg1">
                              <a:lumMod val="85000"/>
                            </a:schemeClr>
                          </a:solidFill>
                          <a:effectLst/>
                          <a:latin typeface="微软雅黑" panose="020B0503020204020204" pitchFamily="34" charset="-122"/>
                          <a:ea typeface="微软雅黑" panose="020B0503020204020204" pitchFamily="34" charset="-122"/>
                          <a:cs typeface="Arial" pitchFamily="34" charset="0"/>
                        </a:rPr>
                        <a:t>（如无则空缺）</a:t>
                      </a:r>
                      <a:endParaRPr kumimoji="0" lang="en-US" altLang="zh-CN" sz="1400" b="0" i="0" u="none" strike="noStrike" kern="1200" cap="none" normalizeH="0" baseline="0" dirty="0">
                        <a:ln>
                          <a:noFill/>
                        </a:ln>
                        <a:solidFill>
                          <a:schemeClr val="bg1">
                            <a:lumMod val="85000"/>
                          </a:schemeClr>
                        </a:solidFill>
                        <a:effectLst/>
                        <a:latin typeface="微软雅黑" panose="020B0503020204020204" pitchFamily="34" charset="-122"/>
                        <a:ea typeface="微软雅黑" panose="020B0503020204020204" pitchFamily="34" charset="-122"/>
                        <a:cs typeface="Arial" pitchFamily="34" charset="0"/>
                      </a:endParaRPr>
                    </a:p>
                    <a:p>
                      <a:pPr marL="174625" marR="0" lvl="0" indent="-174625"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pPr>
                      <a:r>
                        <a:rPr kumimoji="0" lang="zh-CN" altLang="en-US"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项目名称</a:t>
                      </a:r>
                      <a:endParaRPr kumimoji="0" lang="en-US" altLang="zh-CN"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p>
                      <a:pPr marL="0" marR="0" lvl="0" indent="0" algn="l" defTabSz="914400" rtl="0" eaLnBrk="1" fontAlgn="base" latinLnBrk="0" hangingPunct="1">
                        <a:lnSpc>
                          <a:spcPct val="120000"/>
                        </a:lnSpc>
                        <a:spcBef>
                          <a:spcPts val="600"/>
                        </a:spcBef>
                        <a:spcAft>
                          <a:spcPct val="0"/>
                        </a:spcAft>
                        <a:buClr>
                          <a:schemeClr val="accent1"/>
                        </a:buClr>
                        <a:buSzPct val="60000"/>
                        <a:buFont typeface="Wingdings" pitchFamily="2" charset="2"/>
                        <a:buNone/>
                        <a:tabLst/>
                      </a:pPr>
                      <a:r>
                        <a:rPr kumimoji="0"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电气部件的数字化辅助设计与测试</a:t>
                      </a:r>
                      <a:endParaRPr kumimoji="0" lang="en-US" altLang="zh-CN"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914400" marR="0" lvl="2" indent="0" algn="l" defTabSz="914400" rtl="0" eaLnBrk="1" fontAlgn="base" latinLnBrk="0" hangingPunct="1">
                        <a:lnSpc>
                          <a:spcPct val="120000"/>
                        </a:lnSpc>
                        <a:spcBef>
                          <a:spcPts val="600"/>
                        </a:spcBef>
                        <a:spcAft>
                          <a:spcPct val="0"/>
                        </a:spcAft>
                        <a:buClr>
                          <a:schemeClr val="accent1"/>
                        </a:buClr>
                        <a:buSzPct val="60000"/>
                        <a:buFontTx/>
                        <a:buNone/>
                        <a:tabLst/>
                        <a:defRPr/>
                      </a:pPr>
                      <a:r>
                        <a:rPr lang="zh-CN" altLang="en-US" sz="1400" dirty="0">
                          <a:latin typeface="微软雅黑" panose="020B0503020204020204" pitchFamily="34" charset="-122"/>
                          <a:ea typeface="微软雅黑" panose="020B0503020204020204" pitchFamily="34" charset="-122"/>
                        </a:rPr>
                        <a:t>软件</a:t>
                      </a:r>
                    </a:p>
                    <a:p>
                      <a:pPr marL="914400" marR="0" lvl="2" indent="0" algn="l" defTabSz="914400" rtl="0" eaLnBrk="1" fontAlgn="base" latinLnBrk="0" hangingPunct="1">
                        <a:lnSpc>
                          <a:spcPct val="120000"/>
                        </a:lnSpc>
                        <a:spcBef>
                          <a:spcPts val="600"/>
                        </a:spcBef>
                        <a:spcAft>
                          <a:spcPct val="0"/>
                        </a:spcAft>
                        <a:buClr>
                          <a:schemeClr val="accent1"/>
                        </a:buClr>
                        <a:buSzPct val="60000"/>
                        <a:buFontTx/>
                        <a:buNone/>
                        <a:tabLst/>
                        <a:defRPr/>
                      </a:pPr>
                      <a:r>
                        <a:rPr lang="zh-CN" altLang="en-US" sz="1400" dirty="0">
                          <a:latin typeface="微软雅黑" panose="020B0503020204020204" pitchFamily="34" charset="-122"/>
                          <a:ea typeface="微软雅黑" panose="020B0503020204020204" pitchFamily="34" charset="-122"/>
                        </a:rPr>
                        <a:t>硬件</a:t>
                      </a:r>
                    </a:p>
                    <a:p>
                      <a:pPr marL="914400" marR="0" lvl="2" indent="0" algn="l" defTabSz="914400" rtl="0" eaLnBrk="1" fontAlgn="base" latinLnBrk="0" hangingPunct="1">
                        <a:lnSpc>
                          <a:spcPct val="120000"/>
                        </a:lnSpc>
                        <a:spcBef>
                          <a:spcPts val="600"/>
                        </a:spcBef>
                        <a:spcAft>
                          <a:spcPct val="0"/>
                        </a:spcAft>
                        <a:buClr>
                          <a:schemeClr val="accent1"/>
                        </a:buClr>
                        <a:buSzPct val="60000"/>
                        <a:buFontTx/>
                        <a:buNone/>
                        <a:tabLst/>
                        <a:defRPr/>
                      </a:pPr>
                      <a:r>
                        <a:rPr lang="zh-CN" altLang="en-US" sz="1400" dirty="0">
                          <a:latin typeface="微软雅黑" panose="020B0503020204020204" pitchFamily="34" charset="-122"/>
                          <a:ea typeface="微软雅黑" panose="020B0503020204020204" pitchFamily="34" charset="-122"/>
                        </a:rPr>
                        <a:t>测试解决方案</a:t>
                      </a:r>
                    </a:p>
                    <a:p>
                      <a:pPr marL="914400" marR="0" lvl="2" indent="0" algn="l" defTabSz="914400" rtl="0" eaLnBrk="1" fontAlgn="base" latinLnBrk="0" hangingPunct="1">
                        <a:lnSpc>
                          <a:spcPct val="120000"/>
                        </a:lnSpc>
                        <a:spcBef>
                          <a:spcPts val="600"/>
                        </a:spcBef>
                        <a:spcAft>
                          <a:spcPct val="0"/>
                        </a:spcAft>
                        <a:buClr>
                          <a:schemeClr val="accent1"/>
                        </a:buClr>
                        <a:buSzPct val="60000"/>
                        <a:buFontTx/>
                        <a:buNone/>
                        <a:tabLst/>
                        <a:defRPr/>
                      </a:pPr>
                      <a:r>
                        <a:rPr lang="zh-CN" altLang="en-US" sz="1400" dirty="0">
                          <a:latin typeface="微软雅黑" panose="020B0503020204020204" pitchFamily="34" charset="-122"/>
                          <a:ea typeface="微软雅黑" panose="020B0503020204020204" pitchFamily="34" charset="-122"/>
                        </a:rPr>
                        <a:t>业务流程优化</a:t>
                      </a:r>
                    </a:p>
                    <a:p>
                      <a:pPr marL="914400" marR="0" lvl="2" indent="0" algn="l" defTabSz="914400" rtl="0" eaLnBrk="1" fontAlgn="base" latinLnBrk="0" hangingPunct="1">
                        <a:lnSpc>
                          <a:spcPct val="120000"/>
                        </a:lnSpc>
                        <a:spcBef>
                          <a:spcPts val="600"/>
                        </a:spcBef>
                        <a:spcAft>
                          <a:spcPct val="0"/>
                        </a:spcAft>
                        <a:buClr>
                          <a:schemeClr val="accent1"/>
                        </a:buClr>
                        <a:buSzPct val="60000"/>
                        <a:buFontTx/>
                        <a:buNone/>
                        <a:tabLst/>
                        <a:defRPr/>
                      </a:pPr>
                      <a:r>
                        <a:rPr lang="en-US" altLang="zh-CN" sz="1400" dirty="0" smtClean="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285750" marR="0" lvl="0" indent="-285750"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defRPr/>
                      </a:pPr>
                      <a:r>
                        <a:rPr lang="zh-CN" altLang="en-US" sz="1400" b="1" dirty="0">
                          <a:latin typeface="微软雅黑" panose="020B0503020204020204" pitchFamily="34" charset="-122"/>
                          <a:ea typeface="微软雅黑" panose="020B0503020204020204" pitchFamily="34" charset="-122"/>
                        </a:rPr>
                        <a:t>风电技术部</a:t>
                      </a:r>
                      <a:endParaRPr lang="en-US" altLang="zh-CN" sz="1400" b="1" dirty="0">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ct val="120000"/>
                        </a:lnSpc>
                        <a:spcBef>
                          <a:spcPts val="600"/>
                        </a:spcBef>
                        <a:spcAft>
                          <a:spcPct val="0"/>
                        </a:spcAft>
                        <a:buClr>
                          <a:schemeClr val="accent1"/>
                        </a:buClr>
                        <a:buSzPct val="60000"/>
                        <a:buFont typeface="Wingdings" pitchFamily="2" charset="2"/>
                        <a:buNone/>
                        <a:tabLst/>
                        <a:defRPr/>
                      </a:pPr>
                      <a:endParaRPr lang="zh-CN" altLang="zh-CN" sz="1400" b="1" dirty="0">
                        <a:latin typeface="微软雅黑" panose="020B0503020204020204" pitchFamily="34" charset="-122"/>
                        <a:ea typeface="微软雅黑" panose="020B0503020204020204" pitchFamily="34"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74625" marR="0" lvl="0" indent="-174625"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pP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立项时间</a:t>
                      </a:r>
                    </a:p>
                    <a:p>
                      <a:pPr lvl="1">
                        <a:lnSpc>
                          <a:spcPct val="120000"/>
                        </a:lnSpc>
                        <a:spcBef>
                          <a:spcPts val="600"/>
                        </a:spcBef>
                        <a:spcAft>
                          <a:spcPts val="0"/>
                        </a:spcAft>
                        <a:buClr>
                          <a:schemeClr val="accent1"/>
                        </a:buClr>
                        <a:buFont typeface="Wingdings" pitchFamily="2" charset="2"/>
                        <a:buChar char="ü"/>
                      </a:pPr>
                      <a:r>
                        <a:rPr lang="en-US" altLang="zh-CN" sz="1400" dirty="0">
                          <a:latin typeface="微软雅黑" panose="020B0503020204020204" pitchFamily="34" charset="-122"/>
                          <a:ea typeface="微软雅黑" panose="020B0503020204020204" pitchFamily="34" charset="-122"/>
                          <a:cs typeface="Arial" pitchFamily="34" charset="0"/>
                        </a:rPr>
                        <a:t> 2021</a:t>
                      </a:r>
                      <a:r>
                        <a:rPr lang="zh-CN" altLang="en-US" sz="1400" dirty="0" smtClean="0">
                          <a:latin typeface="微软雅黑" panose="020B0503020204020204" pitchFamily="34" charset="-122"/>
                          <a:ea typeface="微软雅黑" panose="020B0503020204020204" pitchFamily="34" charset="-122"/>
                          <a:cs typeface="Arial" pitchFamily="34" charset="0"/>
                        </a:rPr>
                        <a:t>年</a:t>
                      </a:r>
                      <a:r>
                        <a:rPr lang="en-US" altLang="zh-CN" sz="1400" dirty="0" smtClean="0">
                          <a:latin typeface="微软雅黑" panose="020B0503020204020204" pitchFamily="34" charset="-122"/>
                          <a:ea typeface="微软雅黑" panose="020B0503020204020204" pitchFamily="34" charset="-122"/>
                          <a:cs typeface="Arial" pitchFamily="34" charset="0"/>
                        </a:rPr>
                        <a:t>05</a:t>
                      </a:r>
                      <a:r>
                        <a:rPr lang="zh-CN" altLang="en-US" sz="1400" dirty="0" smtClean="0">
                          <a:latin typeface="微软雅黑" panose="020B0503020204020204" pitchFamily="34" charset="-122"/>
                          <a:ea typeface="微软雅黑" panose="020B0503020204020204" pitchFamily="34" charset="-122"/>
                          <a:cs typeface="Arial" pitchFamily="34" charset="0"/>
                        </a:rPr>
                        <a:t>月</a:t>
                      </a:r>
                      <a:r>
                        <a:rPr lang="en-US" altLang="zh-CN" sz="1400" dirty="0" smtClean="0">
                          <a:latin typeface="微软雅黑" panose="020B0503020204020204" pitchFamily="34" charset="-122"/>
                          <a:ea typeface="微软雅黑" panose="020B0503020204020204" pitchFamily="34" charset="-122"/>
                          <a:cs typeface="Arial" pitchFamily="34" charset="0"/>
                        </a:rPr>
                        <a:t>01</a:t>
                      </a:r>
                      <a:r>
                        <a:rPr lang="zh-CN" altLang="en-US" sz="1400" dirty="0" smtClean="0">
                          <a:latin typeface="微软雅黑" panose="020B0503020204020204" pitchFamily="34" charset="-122"/>
                          <a:ea typeface="微软雅黑" panose="020B0503020204020204" pitchFamily="34" charset="-122"/>
                          <a:cs typeface="Arial" pitchFamily="34" charset="0"/>
                        </a:rPr>
                        <a:t>日</a:t>
                      </a:r>
                      <a:endParaRPr lang="en-US" altLang="zh-CN" sz="1400" dirty="0">
                        <a:latin typeface="微软雅黑" panose="020B0503020204020204" pitchFamily="34" charset="-122"/>
                        <a:ea typeface="微软雅黑" panose="020B0503020204020204" pitchFamily="34" charset="-122"/>
                        <a:cs typeface="Arial" pitchFamily="34" charset="0"/>
                      </a:endParaRPr>
                    </a:p>
                    <a:p>
                      <a:pPr marL="174625" marR="0" lvl="0" indent="-174625"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pP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结题时间</a:t>
                      </a:r>
                    </a:p>
                    <a:p>
                      <a:pPr lvl="1">
                        <a:lnSpc>
                          <a:spcPct val="120000"/>
                        </a:lnSpc>
                        <a:spcBef>
                          <a:spcPts val="600"/>
                        </a:spcBef>
                        <a:spcAft>
                          <a:spcPts val="0"/>
                        </a:spcAft>
                        <a:buClr>
                          <a:schemeClr val="accent1"/>
                        </a:buClr>
                        <a:buFont typeface="Wingdings" pitchFamily="2" charset="2"/>
                        <a:buChar char="ü"/>
                      </a:pPr>
                      <a:r>
                        <a:rPr lang="en-US" altLang="zh-CN" sz="1400" dirty="0">
                          <a:latin typeface="微软雅黑" panose="020B0503020204020204" pitchFamily="34" charset="-122"/>
                          <a:ea typeface="微软雅黑" panose="020B0503020204020204" pitchFamily="34" charset="-122"/>
                          <a:cs typeface="Arial" pitchFamily="34" charset="0"/>
                        </a:rPr>
                        <a:t> </a:t>
                      </a:r>
                      <a:r>
                        <a:rPr lang="en-US" altLang="zh-CN" sz="1400" dirty="0" smtClean="0">
                          <a:latin typeface="微软雅黑" panose="020B0503020204020204" pitchFamily="34" charset="-122"/>
                          <a:ea typeface="微软雅黑" panose="020B0503020204020204" pitchFamily="34" charset="-122"/>
                          <a:cs typeface="Arial" pitchFamily="34" charset="0"/>
                        </a:rPr>
                        <a:t>2022</a:t>
                      </a:r>
                      <a:r>
                        <a:rPr lang="zh-CN" altLang="en-US" sz="1400" dirty="0" smtClean="0">
                          <a:latin typeface="微软雅黑" panose="020B0503020204020204" pitchFamily="34" charset="-122"/>
                          <a:ea typeface="微软雅黑" panose="020B0503020204020204" pitchFamily="34" charset="-122"/>
                          <a:cs typeface="Arial" pitchFamily="34" charset="0"/>
                        </a:rPr>
                        <a:t>年</a:t>
                      </a:r>
                      <a:r>
                        <a:rPr lang="en-US" altLang="zh-CN" sz="1400" dirty="0" smtClean="0">
                          <a:latin typeface="微软雅黑" panose="020B0503020204020204" pitchFamily="34" charset="-122"/>
                          <a:ea typeface="微软雅黑" panose="020B0503020204020204" pitchFamily="34" charset="-122"/>
                          <a:cs typeface="Arial" pitchFamily="34" charset="0"/>
                        </a:rPr>
                        <a:t>12</a:t>
                      </a:r>
                      <a:r>
                        <a:rPr lang="zh-CN" altLang="en-US" sz="1400" dirty="0" smtClean="0">
                          <a:latin typeface="微软雅黑" panose="020B0503020204020204" pitchFamily="34" charset="-122"/>
                          <a:ea typeface="微软雅黑" panose="020B0503020204020204" pitchFamily="34" charset="-122"/>
                          <a:cs typeface="Arial" pitchFamily="34" charset="0"/>
                        </a:rPr>
                        <a:t>月</a:t>
                      </a:r>
                      <a:r>
                        <a:rPr lang="en-US" altLang="zh-CN" sz="1400" dirty="0" smtClean="0">
                          <a:latin typeface="微软雅黑" panose="020B0503020204020204" pitchFamily="34" charset="-122"/>
                          <a:ea typeface="微软雅黑" panose="020B0503020204020204" pitchFamily="34" charset="-122"/>
                          <a:cs typeface="Arial" pitchFamily="34" charset="0"/>
                        </a:rPr>
                        <a:t>01</a:t>
                      </a:r>
                      <a:r>
                        <a:rPr lang="zh-CN" altLang="en-US" sz="1400" dirty="0" smtClean="0">
                          <a:latin typeface="微软雅黑" panose="020B0503020204020204" pitchFamily="34" charset="-122"/>
                          <a:ea typeface="微软雅黑" panose="020B0503020204020204" pitchFamily="34" charset="-122"/>
                          <a:cs typeface="Arial" pitchFamily="34" charset="0"/>
                        </a:rPr>
                        <a:t>日</a:t>
                      </a:r>
                      <a:endParaRPr lang="en-US" altLang="zh-CN" sz="1400" dirty="0">
                        <a:latin typeface="微软雅黑" panose="020B0503020204020204" pitchFamily="34" charset="-122"/>
                        <a:ea typeface="微软雅黑" panose="020B0503020204020204" pitchFamily="34" charset="-122"/>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7147">
                <a:tc gridSpan="2">
                  <a:txBody>
                    <a:bodyPr/>
                    <a:lstStyle/>
                    <a:p>
                      <a:pPr marL="0" marR="0" lvl="0" indent="0" algn="ctr" defTabSz="914400" rtl="0" eaLnBrk="1" fontAlgn="base" latinLnBrk="0" hangingPunct="1">
                        <a:lnSpc>
                          <a:spcPct val="100000"/>
                        </a:lnSpc>
                        <a:spcBef>
                          <a:spcPct val="0"/>
                        </a:spcBef>
                        <a:spcAft>
                          <a:spcPct val="0"/>
                        </a:spcAft>
                        <a:buClr>
                          <a:schemeClr val="accent1"/>
                        </a:buClr>
                        <a:buSzPct val="60000"/>
                        <a:buFont typeface="Wingdings" pitchFamily="2" charset="2"/>
                        <a:buNone/>
                        <a:tabLst/>
                      </a:pPr>
                      <a:r>
                        <a:rPr kumimoji="0" lang="zh-CN" altLang="en-US" sz="1400" b="1" i="0" u="none" strike="noStrike" kern="1200"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项目主要内容</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tc>
                  <a:txBody>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应用场景</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0000"/>
                        <a:buFont typeface="Wingdings" pitchFamily="2" charset="2"/>
                        <a:buNone/>
                        <a:tabLst/>
                        <a:defRPr/>
                      </a:pPr>
                      <a:r>
                        <a:rPr kumimoji="0" lang="zh-CN" altLang="en-US" sz="1400" b="1" i="0" u="none" strike="noStrike" kern="1200"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项目预算</a:t>
                      </a:r>
                      <a:endParaRPr kumimoji="0" lang="zh-CN" altLang="en-US" sz="14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r h="2017847">
                <a:tc gridSpan="2">
                  <a:txBody>
                    <a:bodyPr/>
                    <a:lstStyle/>
                    <a:p>
                      <a:pPr marL="0" marR="0" lvl="0" indent="0" algn="l" defTabSz="914400" rtl="0" eaLnBrk="1" fontAlgn="base" latinLnBrk="0" hangingPunct="1">
                        <a:lnSpc>
                          <a:spcPct val="120000"/>
                        </a:lnSpc>
                        <a:spcBef>
                          <a:spcPts val="600"/>
                        </a:spcBef>
                        <a:spcAft>
                          <a:spcPct val="0"/>
                        </a:spcAft>
                        <a:buClr>
                          <a:schemeClr val="accent1"/>
                        </a:buClr>
                        <a:buSzPct val="60000"/>
                        <a:buFont typeface="Arial" panose="020B0604020202020204" pitchFamily="34" charset="0"/>
                        <a:buNone/>
                        <a:tabLst/>
                      </a:pPr>
                      <a:r>
                        <a:rPr kumimoji="0" lang="en-US" altLang="zh-CN"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    </a:t>
                      </a: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针对于电气系统中的电气一二次部件、电机部件、变流器部件，进行</a:t>
                      </a:r>
                      <a:r>
                        <a:rPr kumimoji="0" lang="zh-CN" altLang="en-US" sz="1400" b="1" i="0" u="none" strike="noStrike" kern="1200" cap="none" normalizeH="0" baseline="0" dirty="0">
                          <a:ln>
                            <a:noFill/>
                          </a:ln>
                          <a:solidFill>
                            <a:srgbClr val="3A82BB"/>
                          </a:solidFill>
                          <a:effectLst/>
                          <a:latin typeface="微软雅黑" panose="020B0503020204020204" pitchFamily="34" charset="-122"/>
                          <a:ea typeface="微软雅黑" panose="020B0503020204020204" pitchFamily="34" charset="-122"/>
                          <a:cs typeface="Arial" pitchFamily="34" charset="0"/>
                        </a:rPr>
                        <a:t>设计类辅助</a:t>
                      </a:r>
                      <a:r>
                        <a:rPr kumimoji="0" lang="zh-CN" altLang="en-US" sz="1400" b="1" i="0" u="none" strike="noStrike" kern="1200" cap="none" normalizeH="0" baseline="0" dirty="0" smtClean="0">
                          <a:ln>
                            <a:noFill/>
                          </a:ln>
                          <a:solidFill>
                            <a:srgbClr val="3A82BB"/>
                          </a:solidFill>
                          <a:effectLst/>
                          <a:latin typeface="微软雅黑" panose="020B0503020204020204" pitchFamily="34" charset="-122"/>
                          <a:ea typeface="微软雅黑" panose="020B0503020204020204" pitchFamily="34" charset="-122"/>
                          <a:cs typeface="Arial" pitchFamily="34" charset="0"/>
                        </a:rPr>
                        <a:t>工具</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r>
                        <a:rPr kumimoji="0" lang="zh-CN" altLang="en-US" sz="1400" b="1" i="0" u="none" strike="noStrike" kern="1200" cap="none" normalizeH="0" baseline="0" dirty="0" smtClean="0">
                          <a:ln>
                            <a:noFill/>
                          </a:ln>
                          <a:solidFill>
                            <a:srgbClr val="3A82BB"/>
                          </a:solidFill>
                          <a:effectLst/>
                          <a:latin typeface="微软雅黑" panose="020B0503020204020204" pitchFamily="34" charset="-122"/>
                          <a:ea typeface="微软雅黑" panose="020B0503020204020204" pitchFamily="34" charset="-122"/>
                          <a:cs typeface="Arial" pitchFamily="34" charset="0"/>
                        </a:rPr>
                        <a:t>测试平台、文档图纸管理平台</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的</a:t>
                      </a: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开发。其中设计类辅助工具包括</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子</a:t>
                      </a:r>
                      <a:r>
                        <a:rPr kumimoji="0" lang="zh-CN" altLang="en-US" sz="1400" b="0" i="0" u="none" strike="noStrike" kern="1200" cap="none" normalizeH="0" baseline="0" dirty="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部件数字化选型</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工具”</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数字化安全运行边界计算与设计优化工具”</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测试</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类测试</a:t>
                      </a: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平台包括</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数字化</a:t>
                      </a:r>
                      <a:r>
                        <a:rPr kumimoji="0" lang="zh-CN" altLang="en-US" sz="1400" b="0" i="0" u="none" strike="noStrike" kern="1200" cap="none" normalizeH="0" baseline="0" dirty="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联调</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测试数据分析平台”</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与“</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硬件</a:t>
                      </a:r>
                      <a:r>
                        <a:rPr kumimoji="0" lang="zh-CN" altLang="en-US" sz="1400" b="0" i="0" u="none" strike="noStrike" kern="1200" cap="none" normalizeH="0" baseline="0" dirty="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在环测试</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平台”</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。文档图纸管理平台包括：“</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电气接口图纸模块化</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”与“</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文档物料协同管理平台</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endParaRPr kumimoji="0" lang="en-US" altLang="zh-CN"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285750" marR="0" lvl="0" indent="-285750"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defRPr/>
                      </a:pPr>
                      <a:r>
                        <a:rPr kumimoji="0" lang="zh-CN" altLang="en-US"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辅助子部件</a:t>
                      </a:r>
                      <a:r>
                        <a:rPr kumimoji="0" lang="zh-CN" altLang="en-US" sz="1400" b="1"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选型和设计优化</a:t>
                      </a:r>
                      <a:endParaRPr kumimoji="0" lang="en-US" altLang="zh-CN" sz="14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p>
                      <a:pPr marL="285750" marR="0" lvl="0" indent="-285750"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defRPr/>
                      </a:pPr>
                      <a:r>
                        <a:rPr lang="zh-CN" altLang="en-US" sz="1400" b="1" dirty="0">
                          <a:latin typeface="微软雅黑" panose="020B0503020204020204" pitchFamily="34" charset="-122"/>
                          <a:ea typeface="微软雅黑" panose="020B0503020204020204" pitchFamily="34" charset="-122"/>
                        </a:rPr>
                        <a:t>提供设计理论依据</a:t>
                      </a:r>
                      <a:endParaRPr lang="en-US" altLang="zh-CN" sz="1400" b="1" dirty="0">
                        <a:latin typeface="微软雅黑" panose="020B0503020204020204" pitchFamily="34" charset="-122"/>
                        <a:ea typeface="微软雅黑" panose="020B0503020204020204" pitchFamily="34" charset="-122"/>
                      </a:endParaRPr>
                    </a:p>
                    <a:p>
                      <a:pPr marL="285750" marR="0" lvl="0" indent="-285750"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defRPr/>
                      </a:pPr>
                      <a:r>
                        <a:rPr lang="zh-CN" altLang="en-US" sz="1400" b="1" dirty="0">
                          <a:latin typeface="微软雅黑" panose="020B0503020204020204" pitchFamily="34" charset="-122"/>
                          <a:ea typeface="微软雅黑" panose="020B0503020204020204" pitchFamily="34" charset="-122"/>
                        </a:rPr>
                        <a:t>计算</a:t>
                      </a:r>
                      <a:r>
                        <a:rPr lang="zh-CN" altLang="en-US" sz="1400" b="1" dirty="0" smtClean="0">
                          <a:latin typeface="微软雅黑" panose="020B0503020204020204" pitchFamily="34" charset="-122"/>
                          <a:ea typeface="微软雅黑" panose="020B0503020204020204" pitchFamily="34" charset="-122"/>
                        </a:rPr>
                        <a:t>能力边界，安全运行</a:t>
                      </a:r>
                      <a:r>
                        <a:rPr lang="zh-CN" altLang="en-US" sz="1400" b="1" dirty="0">
                          <a:latin typeface="微软雅黑" panose="020B0503020204020204" pitchFamily="34" charset="-122"/>
                          <a:ea typeface="微软雅黑" panose="020B0503020204020204" pitchFamily="34" charset="-122"/>
                        </a:rPr>
                        <a:t>边界</a:t>
                      </a:r>
                      <a:endParaRPr lang="en-US" altLang="zh-CN" sz="1400" b="1" dirty="0">
                        <a:latin typeface="微软雅黑" panose="020B0503020204020204" pitchFamily="34" charset="-122"/>
                        <a:ea typeface="微软雅黑" panose="020B0503020204020204" pitchFamily="34" charset="-122"/>
                      </a:endParaRPr>
                    </a:p>
                    <a:p>
                      <a:pPr marL="285750" marR="0" lvl="0" indent="-285750"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defRPr/>
                      </a:pPr>
                      <a:r>
                        <a:rPr lang="zh-CN" altLang="en-US" sz="1400" b="1" dirty="0" smtClean="0">
                          <a:latin typeface="微软雅黑" panose="020B0503020204020204" pitchFamily="34" charset="-122"/>
                          <a:ea typeface="微软雅黑" panose="020B0503020204020204" pitchFamily="34" charset="-122"/>
                        </a:rPr>
                        <a:t>自</a:t>
                      </a:r>
                      <a:r>
                        <a:rPr lang="zh-CN" altLang="en-US" sz="1400" b="1" dirty="0">
                          <a:latin typeface="微软雅黑" panose="020B0503020204020204" pitchFamily="34" charset="-122"/>
                          <a:ea typeface="微软雅黑" panose="020B0503020204020204" pitchFamily="34" charset="-122"/>
                        </a:rPr>
                        <a:t>研变流器系统级算法</a:t>
                      </a:r>
                      <a:r>
                        <a:rPr lang="zh-CN" altLang="en-US" sz="1400" b="1" dirty="0" smtClean="0">
                          <a:latin typeface="微软雅黑" panose="020B0503020204020204" pitchFamily="34" charset="-122"/>
                          <a:ea typeface="微软雅黑" panose="020B0503020204020204" pitchFamily="34" charset="-122"/>
                        </a:rPr>
                        <a:t>测试</a:t>
                      </a:r>
                      <a:endParaRPr lang="en-US" altLang="zh-CN" sz="1400" b="1" dirty="0" smtClean="0">
                        <a:latin typeface="微软雅黑" panose="020B0503020204020204" pitchFamily="34" charset="-122"/>
                        <a:ea typeface="微软雅黑" panose="020B0503020204020204" pitchFamily="34" charset="-122"/>
                      </a:endParaRPr>
                    </a:p>
                    <a:p>
                      <a:pPr marL="285750" marR="0" lvl="0" indent="-285750"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defRPr/>
                      </a:pPr>
                      <a:r>
                        <a:rPr lang="zh-CN" altLang="en-US" sz="1400" b="1" dirty="0" smtClean="0">
                          <a:latin typeface="微软雅黑" panose="020B0503020204020204" pitchFamily="34" charset="-122"/>
                          <a:ea typeface="微软雅黑" panose="020B0503020204020204" pitchFamily="34" charset="-122"/>
                        </a:rPr>
                        <a:t>文档物料管理能力提升</a:t>
                      </a:r>
                      <a:endParaRPr lang="en-US" altLang="zh-CN" sz="1400" b="1" dirty="0">
                        <a:latin typeface="微软雅黑" panose="020B0503020204020204" pitchFamily="34" charset="-122"/>
                        <a:ea typeface="微软雅黑" panose="020B0503020204020204" pitchFamily="34"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74625" marR="0" lvl="0" indent="-174625"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pP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项目总预算金额</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r>
                        <a:rPr kumimoji="0" lang="en-US" altLang="zh-CN"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40</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万</a:t>
                      </a: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元</a:t>
                      </a:r>
                      <a:endParaRPr kumimoji="0" lang="en-US" altLang="zh-CN"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p>
                      <a:pPr marL="174625" marR="0" lvl="0" indent="-174625"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pP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对外合作方</a:t>
                      </a:r>
                      <a:r>
                        <a:rPr kumimoji="0" lang="en-US" altLang="zh-CN"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外包</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方</a:t>
                      </a:r>
                      <a:endParaRPr kumimoji="0" lang="en-US" altLang="zh-CN"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p>
                      <a:pPr marL="174625" marR="0" lvl="0" indent="-174625"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pP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合作</a:t>
                      </a:r>
                      <a:r>
                        <a:rPr kumimoji="0" lang="en-US" altLang="zh-CN"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外包费</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r>
                        <a:rPr kumimoji="0" lang="en-US" altLang="zh-CN"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19</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万</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元）</a:t>
                      </a:r>
                      <a:endParaRPr kumimoji="0" lang="en-US" altLang="zh-CN"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p>
                      <a:pPr marL="0" marR="0" lvl="0" indent="0" algn="l" defTabSz="914400" rtl="0" eaLnBrk="1" fontAlgn="base" latinLnBrk="0" hangingPunct="1">
                        <a:lnSpc>
                          <a:spcPct val="120000"/>
                        </a:lnSpc>
                        <a:spcBef>
                          <a:spcPts val="600"/>
                        </a:spcBef>
                        <a:spcAft>
                          <a:spcPct val="0"/>
                        </a:spcAft>
                        <a:buClr>
                          <a:schemeClr val="accent1"/>
                        </a:buClr>
                        <a:buSzPct val="60000"/>
                        <a:buFont typeface="Wingdings" pitchFamily="2" charset="2"/>
                        <a:buNone/>
                        <a:tabLst/>
                      </a:pPr>
                      <a:r>
                        <a:rPr kumimoji="0" lang="en-US" altLang="zh-CN"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3" name="流程图: 过程 2"/>
          <p:cNvSpPr/>
          <p:nvPr/>
        </p:nvSpPr>
        <p:spPr>
          <a:xfrm>
            <a:off x="3560316" y="2148401"/>
            <a:ext cx="225631" cy="213756"/>
          </a:xfrm>
          <a:prstGeom prst="flowChartProcess">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流程图: 过程 17"/>
          <p:cNvSpPr/>
          <p:nvPr/>
        </p:nvSpPr>
        <p:spPr>
          <a:xfrm>
            <a:off x="3560316" y="2469034"/>
            <a:ext cx="225631" cy="21375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9" name="流程图: 过程 18"/>
          <p:cNvSpPr/>
          <p:nvPr/>
        </p:nvSpPr>
        <p:spPr>
          <a:xfrm>
            <a:off x="3560316" y="2801543"/>
            <a:ext cx="225631" cy="213756"/>
          </a:xfrm>
          <a:prstGeom prst="flowChartProcess">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0" name="流程图: 过程 19"/>
          <p:cNvSpPr/>
          <p:nvPr/>
        </p:nvSpPr>
        <p:spPr>
          <a:xfrm>
            <a:off x="3560316" y="3134052"/>
            <a:ext cx="225631" cy="213756"/>
          </a:xfrm>
          <a:prstGeom prst="flowChartProcess">
            <a:avLst/>
          </a:prstGeom>
          <a:solidFill>
            <a:srgbClr val="00206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2" name="流程图: 过程 21"/>
          <p:cNvSpPr/>
          <p:nvPr/>
        </p:nvSpPr>
        <p:spPr>
          <a:xfrm>
            <a:off x="3560316" y="3454686"/>
            <a:ext cx="225631" cy="21375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35974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7064015"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项目经济效益分析</a:t>
            </a:r>
            <a:r>
              <a:rPr lang="en-US" altLang="zh-CN" sz="3200" dirty="0">
                <a:solidFill>
                  <a:srgbClr val="0093CA"/>
                </a:solidFill>
                <a:latin typeface="微软雅黑" panose="020B0503020204020204" pitchFamily="34" charset="-122"/>
                <a:ea typeface="微软雅黑" panose="020B0503020204020204" pitchFamily="34" charset="-122"/>
              </a:rPr>
              <a:t>-</a:t>
            </a:r>
            <a:r>
              <a:rPr lang="zh-CN" altLang="en-US" sz="3200" dirty="0">
                <a:solidFill>
                  <a:srgbClr val="0093CA"/>
                </a:solidFill>
                <a:latin typeface="微软雅黑" panose="020B0503020204020204" pitchFamily="34" charset="-122"/>
                <a:ea typeface="微软雅黑" panose="020B0503020204020204" pitchFamily="34" charset="-122"/>
              </a:rPr>
              <a:t>设计辅助</a:t>
            </a:r>
            <a:endParaRPr lang="en-US" altLang="zh-CN" sz="3200" dirty="0">
              <a:solidFill>
                <a:srgbClr val="0093CA"/>
              </a:solidFill>
              <a:latin typeface="微软雅黑" panose="020B0503020204020204" pitchFamily="34" charset="-122"/>
              <a:ea typeface="微软雅黑" panose="020B0503020204020204" pitchFamily="34" charset="-122"/>
            </a:endParaRPr>
          </a:p>
        </p:txBody>
      </p:sp>
      <p:sp>
        <p:nvSpPr>
          <p:cNvPr id="3" name="矩形 2"/>
          <p:cNvSpPr/>
          <p:nvPr/>
        </p:nvSpPr>
        <p:spPr>
          <a:xfrm>
            <a:off x="1263765" y="1714438"/>
            <a:ext cx="6726721" cy="1338828"/>
          </a:xfrm>
          <a:prstGeom prst="rect">
            <a:avLst/>
          </a:prstGeom>
        </p:spPr>
        <p:txBody>
          <a:bodyPr wrap="square">
            <a:spAutoFit/>
          </a:bodyPr>
          <a:lstStyle/>
          <a:p>
            <a:pPr algn="just">
              <a:lnSpc>
                <a:spcPct val="150000"/>
              </a:lnSpc>
              <a:defRP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发电机数字化设计优化</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工具</a:t>
            </a:r>
            <a:endPar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lnSpc>
                <a:spcPct val="150000"/>
              </a:lnSpc>
              <a:buFont typeface="Arial" panose="020B0604020202020204" pitchFamily="34" charset="0"/>
              <a:buChar char="•"/>
              <a:defRPr/>
            </a:pP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可极大的减小设计的周期，概念阶段计算时间可减小</a:t>
            </a: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80%</a:t>
            </a:r>
          </a:p>
          <a:p>
            <a:pPr marL="285750" indent="-285750" algn="just">
              <a:lnSpc>
                <a:spcPct val="150000"/>
              </a:lnSpc>
              <a:buFont typeface="Arial" panose="020B0604020202020204" pitchFamily="34" charset="0"/>
              <a:buChar char="•"/>
              <a:defRPr/>
            </a:pP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多专业协同设计优化，提高设计准确度</a:t>
            </a:r>
            <a:endParaRPr lang="zh-CN" altLang="en-US" kern="1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1" name="组合 10"/>
          <p:cNvGrpSpPr/>
          <p:nvPr/>
        </p:nvGrpSpPr>
        <p:grpSpPr>
          <a:xfrm>
            <a:off x="1410379" y="3746529"/>
            <a:ext cx="3921365" cy="2548614"/>
            <a:chOff x="2181125" y="3238529"/>
            <a:chExt cx="3921365" cy="2548614"/>
          </a:xfrm>
        </p:grpSpPr>
        <p:grpSp>
          <p:nvGrpSpPr>
            <p:cNvPr id="7" name="组合 6"/>
            <p:cNvGrpSpPr/>
            <p:nvPr/>
          </p:nvGrpSpPr>
          <p:grpSpPr>
            <a:xfrm>
              <a:off x="2181125" y="3238529"/>
              <a:ext cx="3921365" cy="2548614"/>
              <a:chOff x="7771801" y="4281905"/>
              <a:chExt cx="3921365" cy="2548614"/>
            </a:xfrm>
          </p:grpSpPr>
          <p:pic>
            <p:nvPicPr>
              <p:cNvPr id="8" name="图片 7"/>
              <p:cNvPicPr>
                <a:picLocks noChangeAspect="1"/>
              </p:cNvPicPr>
              <p:nvPr/>
            </p:nvPicPr>
            <p:blipFill>
              <a:blip r:embed="rId3"/>
              <a:stretch>
                <a:fillRect/>
              </a:stretch>
            </p:blipFill>
            <p:spPr>
              <a:xfrm>
                <a:off x="7771801" y="4281905"/>
                <a:ext cx="3921365" cy="2236462"/>
              </a:xfrm>
              <a:prstGeom prst="rect">
                <a:avLst/>
              </a:prstGeom>
            </p:spPr>
          </p:pic>
          <p:sp>
            <p:nvSpPr>
              <p:cNvPr id="9" name="弧形 8"/>
              <p:cNvSpPr/>
              <p:nvPr/>
            </p:nvSpPr>
            <p:spPr>
              <a:xfrm>
                <a:off x="8982737" y="4900622"/>
                <a:ext cx="1626495" cy="1929897"/>
              </a:xfrm>
              <a:prstGeom prst="arc">
                <a:avLst/>
              </a:prstGeom>
              <a:ln w="85725">
                <a:solidFill>
                  <a:srgbClr val="00B050"/>
                </a:solidFill>
                <a:headEnd type="none"/>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文本框 9"/>
              <p:cNvSpPr txBox="1"/>
              <p:nvPr/>
            </p:nvSpPr>
            <p:spPr>
              <a:xfrm>
                <a:off x="10409538" y="4546679"/>
                <a:ext cx="1052352" cy="707886"/>
              </a:xfrm>
              <a:prstGeom prst="rect">
                <a:avLst/>
              </a:prstGeom>
              <a:noFill/>
            </p:spPr>
            <p:txBody>
              <a:bodyPr wrap="square" rtlCol="0">
                <a:spAutoFit/>
              </a:bodyPr>
              <a:lstStyle/>
              <a:p>
                <a:r>
                  <a:rPr lang="zh-CN" altLang="en-US" sz="2000" b="1" dirty="0" smtClean="0">
                    <a:solidFill>
                      <a:srgbClr val="008000"/>
                    </a:solidFill>
                  </a:rPr>
                  <a:t>降低</a:t>
                </a:r>
                <a:r>
                  <a:rPr lang="en-US" altLang="zh-CN" sz="2000" b="1" dirty="0" smtClean="0">
                    <a:solidFill>
                      <a:srgbClr val="008000"/>
                    </a:solidFill>
                  </a:rPr>
                  <a:t>80%</a:t>
                </a:r>
                <a:endParaRPr lang="zh-CN" altLang="en-US" sz="2000" b="1" dirty="0">
                  <a:solidFill>
                    <a:srgbClr val="008000"/>
                  </a:solidFill>
                </a:endParaRPr>
              </a:p>
            </p:txBody>
          </p:sp>
        </p:grpSp>
        <p:sp>
          <p:nvSpPr>
            <p:cNvPr id="6" name="文本框 5"/>
            <p:cNvSpPr txBox="1"/>
            <p:nvPr/>
          </p:nvSpPr>
          <p:spPr>
            <a:xfrm>
              <a:off x="3303161" y="5119391"/>
              <a:ext cx="2479153" cy="369332"/>
            </a:xfrm>
            <a:prstGeom prst="rect">
              <a:avLst/>
            </a:prstGeom>
            <a:solidFill>
              <a:schemeClr val="bg1"/>
            </a:solidFill>
          </p:spPr>
          <p:txBody>
            <a:bodyPr wrap="square" rtlCol="0">
              <a:spAutoFit/>
            </a:bodyPr>
            <a:lstStyle/>
            <a:p>
              <a:r>
                <a:rPr lang="zh-CN" altLang="en-US" dirty="0" smtClean="0"/>
                <a:t>有限元     数字化工具</a:t>
              </a:r>
              <a:endParaRPr lang="zh-CN" altLang="en-US" dirty="0"/>
            </a:p>
          </p:txBody>
        </p:sp>
      </p:grpSp>
      <p:pic>
        <p:nvPicPr>
          <p:cNvPr id="14" name="图片 13"/>
          <p:cNvPicPr>
            <a:picLocks noChangeAspect="1"/>
          </p:cNvPicPr>
          <p:nvPr/>
        </p:nvPicPr>
        <p:blipFill>
          <a:blip r:embed="rId4"/>
          <a:stretch>
            <a:fillRect/>
          </a:stretch>
        </p:blipFill>
        <p:spPr>
          <a:xfrm>
            <a:off x="6709628" y="3400334"/>
            <a:ext cx="1430213" cy="1338090"/>
          </a:xfrm>
          <a:prstGeom prst="rect">
            <a:avLst/>
          </a:prstGeom>
        </p:spPr>
      </p:pic>
      <p:pic>
        <p:nvPicPr>
          <p:cNvPr id="15" name="图片 14"/>
          <p:cNvPicPr>
            <a:picLocks noChangeAspect="1"/>
          </p:cNvPicPr>
          <p:nvPr/>
        </p:nvPicPr>
        <p:blipFill>
          <a:blip r:embed="rId5"/>
          <a:stretch>
            <a:fillRect/>
          </a:stretch>
        </p:blipFill>
        <p:spPr>
          <a:xfrm>
            <a:off x="8919236" y="5053663"/>
            <a:ext cx="1891440" cy="1240433"/>
          </a:xfrm>
          <a:prstGeom prst="rect">
            <a:avLst/>
          </a:prstGeom>
        </p:spPr>
      </p:pic>
      <p:pic>
        <p:nvPicPr>
          <p:cNvPr id="16" name="图片 15"/>
          <p:cNvPicPr>
            <a:picLocks noChangeAspect="1"/>
          </p:cNvPicPr>
          <p:nvPr/>
        </p:nvPicPr>
        <p:blipFill rotWithShape="1">
          <a:blip r:embed="rId6"/>
          <a:srcRect t="8963"/>
          <a:stretch/>
        </p:blipFill>
        <p:spPr>
          <a:xfrm>
            <a:off x="8849247" y="3419173"/>
            <a:ext cx="2007692" cy="1317746"/>
          </a:xfrm>
          <a:prstGeom prst="rect">
            <a:avLst/>
          </a:prstGeom>
        </p:spPr>
      </p:pic>
      <p:pic>
        <p:nvPicPr>
          <p:cNvPr id="17" name="图片 16"/>
          <p:cNvPicPr>
            <a:picLocks noChangeAspect="1"/>
          </p:cNvPicPr>
          <p:nvPr/>
        </p:nvPicPr>
        <p:blipFill>
          <a:blip r:embed="rId7"/>
          <a:stretch>
            <a:fillRect/>
          </a:stretch>
        </p:blipFill>
        <p:spPr>
          <a:xfrm>
            <a:off x="6373027" y="5022018"/>
            <a:ext cx="2182671" cy="1311105"/>
          </a:xfrm>
          <a:prstGeom prst="rect">
            <a:avLst/>
          </a:prstGeom>
        </p:spPr>
      </p:pic>
      <p:grpSp>
        <p:nvGrpSpPr>
          <p:cNvPr id="18" name="组合 17"/>
          <p:cNvGrpSpPr/>
          <p:nvPr/>
        </p:nvGrpSpPr>
        <p:grpSpPr>
          <a:xfrm>
            <a:off x="6655309" y="3424529"/>
            <a:ext cx="4053563" cy="2870614"/>
            <a:chOff x="1434836" y="4154662"/>
            <a:chExt cx="2792480" cy="2004935"/>
          </a:xfrm>
        </p:grpSpPr>
        <p:grpSp>
          <p:nvGrpSpPr>
            <p:cNvPr id="19" name="组合 18"/>
            <p:cNvGrpSpPr/>
            <p:nvPr/>
          </p:nvGrpSpPr>
          <p:grpSpPr>
            <a:xfrm>
              <a:off x="1434836" y="4154662"/>
              <a:ext cx="2792480" cy="2004935"/>
              <a:chOff x="1434836" y="4154662"/>
              <a:chExt cx="2792481" cy="2004934"/>
            </a:xfrm>
          </p:grpSpPr>
          <p:sp>
            <p:nvSpPr>
              <p:cNvPr id="21" name="任意多边形 20"/>
              <p:cNvSpPr/>
              <p:nvPr/>
            </p:nvSpPr>
            <p:spPr>
              <a:xfrm>
                <a:off x="3061706" y="5279566"/>
                <a:ext cx="1165611" cy="880030"/>
              </a:xfrm>
              <a:custGeom>
                <a:avLst/>
                <a:gdLst>
                  <a:gd name="connsiteX0" fmla="*/ 0 w 997110"/>
                  <a:gd name="connsiteY0" fmla="*/ 64590 h 645901"/>
                  <a:gd name="connsiteX1" fmla="*/ 64590 w 997110"/>
                  <a:gd name="connsiteY1" fmla="*/ 0 h 645901"/>
                  <a:gd name="connsiteX2" fmla="*/ 932520 w 997110"/>
                  <a:gd name="connsiteY2" fmla="*/ 0 h 645901"/>
                  <a:gd name="connsiteX3" fmla="*/ 997110 w 997110"/>
                  <a:gd name="connsiteY3" fmla="*/ 64590 h 645901"/>
                  <a:gd name="connsiteX4" fmla="*/ 997110 w 997110"/>
                  <a:gd name="connsiteY4" fmla="*/ 581311 h 645901"/>
                  <a:gd name="connsiteX5" fmla="*/ 932520 w 997110"/>
                  <a:gd name="connsiteY5" fmla="*/ 645901 h 645901"/>
                  <a:gd name="connsiteX6" fmla="*/ 64590 w 997110"/>
                  <a:gd name="connsiteY6" fmla="*/ 645901 h 645901"/>
                  <a:gd name="connsiteX7" fmla="*/ 0 w 997110"/>
                  <a:gd name="connsiteY7" fmla="*/ 581311 h 645901"/>
                  <a:gd name="connsiteX8" fmla="*/ 0 w 997110"/>
                  <a:gd name="connsiteY8" fmla="*/ 64590 h 645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7110" h="645901">
                    <a:moveTo>
                      <a:pt x="0" y="64590"/>
                    </a:moveTo>
                    <a:cubicBezTo>
                      <a:pt x="0" y="28918"/>
                      <a:pt x="28918" y="0"/>
                      <a:pt x="64590" y="0"/>
                    </a:cubicBezTo>
                    <a:lnTo>
                      <a:pt x="932520" y="0"/>
                    </a:lnTo>
                    <a:cubicBezTo>
                      <a:pt x="968192" y="0"/>
                      <a:pt x="997110" y="28918"/>
                      <a:pt x="997110" y="64590"/>
                    </a:cubicBezTo>
                    <a:lnTo>
                      <a:pt x="997110" y="581311"/>
                    </a:lnTo>
                    <a:cubicBezTo>
                      <a:pt x="997110" y="616983"/>
                      <a:pt x="968192" y="645901"/>
                      <a:pt x="932520" y="645901"/>
                    </a:cubicBezTo>
                    <a:lnTo>
                      <a:pt x="64590" y="645901"/>
                    </a:lnTo>
                    <a:cubicBezTo>
                      <a:pt x="28918" y="645901"/>
                      <a:pt x="0" y="616983"/>
                      <a:pt x="0" y="581311"/>
                    </a:cubicBezTo>
                    <a:lnTo>
                      <a:pt x="0" y="64590"/>
                    </a:lnTo>
                    <a:close/>
                  </a:path>
                </a:pathLst>
              </a:custGeom>
              <a:solidFill>
                <a:schemeClr val="bg1">
                  <a:alpha val="79000"/>
                </a:schemeClr>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2768" tIns="244244" rIns="381901" bIns="82767" numCol="1" spcCol="1270" anchor="t" anchorCtr="0">
                <a:noAutofit/>
              </a:bodyPr>
              <a:lstStyle/>
              <a:p>
                <a:pPr marL="0" lvl="1" algn="ctr" defTabSz="622300">
                  <a:spcBef>
                    <a:spcPts val="600"/>
                  </a:spcBef>
                  <a:spcAft>
                    <a:spcPct val="15000"/>
                  </a:spcAft>
                </a:pPr>
                <a:endParaRPr lang="zh-CN" altLang="en-US" sz="1200" dirty="0">
                  <a:latin typeface="微软雅黑" panose="020B0503020204020204" pitchFamily="34" charset="-122"/>
                  <a:ea typeface="微软雅黑" panose="020B0503020204020204" pitchFamily="34" charset="-122"/>
                </a:endParaRPr>
              </a:p>
            </p:txBody>
          </p:sp>
          <p:sp>
            <p:nvSpPr>
              <p:cNvPr id="22" name="任意多边形 21"/>
              <p:cNvSpPr/>
              <p:nvPr/>
            </p:nvSpPr>
            <p:spPr>
              <a:xfrm>
                <a:off x="1434841" y="5279566"/>
                <a:ext cx="1165611" cy="880030"/>
              </a:xfrm>
              <a:custGeom>
                <a:avLst/>
                <a:gdLst>
                  <a:gd name="connsiteX0" fmla="*/ 0 w 997110"/>
                  <a:gd name="connsiteY0" fmla="*/ 64590 h 645901"/>
                  <a:gd name="connsiteX1" fmla="*/ 64590 w 997110"/>
                  <a:gd name="connsiteY1" fmla="*/ 0 h 645901"/>
                  <a:gd name="connsiteX2" fmla="*/ 932520 w 997110"/>
                  <a:gd name="connsiteY2" fmla="*/ 0 h 645901"/>
                  <a:gd name="connsiteX3" fmla="*/ 997110 w 997110"/>
                  <a:gd name="connsiteY3" fmla="*/ 64590 h 645901"/>
                  <a:gd name="connsiteX4" fmla="*/ 997110 w 997110"/>
                  <a:gd name="connsiteY4" fmla="*/ 581311 h 645901"/>
                  <a:gd name="connsiteX5" fmla="*/ 932520 w 997110"/>
                  <a:gd name="connsiteY5" fmla="*/ 645901 h 645901"/>
                  <a:gd name="connsiteX6" fmla="*/ 64590 w 997110"/>
                  <a:gd name="connsiteY6" fmla="*/ 645901 h 645901"/>
                  <a:gd name="connsiteX7" fmla="*/ 0 w 997110"/>
                  <a:gd name="connsiteY7" fmla="*/ 581311 h 645901"/>
                  <a:gd name="connsiteX8" fmla="*/ 0 w 997110"/>
                  <a:gd name="connsiteY8" fmla="*/ 64590 h 645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7110" h="645901">
                    <a:moveTo>
                      <a:pt x="0" y="64590"/>
                    </a:moveTo>
                    <a:cubicBezTo>
                      <a:pt x="0" y="28918"/>
                      <a:pt x="28918" y="0"/>
                      <a:pt x="64590" y="0"/>
                    </a:cubicBezTo>
                    <a:lnTo>
                      <a:pt x="932520" y="0"/>
                    </a:lnTo>
                    <a:cubicBezTo>
                      <a:pt x="968192" y="0"/>
                      <a:pt x="997110" y="28918"/>
                      <a:pt x="997110" y="64590"/>
                    </a:cubicBezTo>
                    <a:lnTo>
                      <a:pt x="997110" y="581311"/>
                    </a:lnTo>
                    <a:cubicBezTo>
                      <a:pt x="997110" y="616983"/>
                      <a:pt x="968192" y="645901"/>
                      <a:pt x="932520" y="645901"/>
                    </a:cubicBezTo>
                    <a:lnTo>
                      <a:pt x="64590" y="645901"/>
                    </a:lnTo>
                    <a:cubicBezTo>
                      <a:pt x="28918" y="645901"/>
                      <a:pt x="0" y="616983"/>
                      <a:pt x="0" y="581311"/>
                    </a:cubicBezTo>
                    <a:lnTo>
                      <a:pt x="0" y="64590"/>
                    </a:lnTo>
                    <a:close/>
                  </a:path>
                </a:pathLst>
              </a:custGeom>
              <a:solidFill>
                <a:schemeClr val="bg1">
                  <a:alpha val="79000"/>
                </a:schemeClr>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2768" tIns="244244" rIns="381901" bIns="82767" numCol="1" spcCol="1270" anchor="t" anchorCtr="0">
                <a:noAutofit/>
              </a:bodyPr>
              <a:lstStyle/>
              <a:p>
                <a:pPr marL="0" lvl="1" algn="ctr" defTabSz="622300">
                  <a:spcBef>
                    <a:spcPts val="600"/>
                  </a:spcBef>
                  <a:spcAft>
                    <a:spcPct val="15000"/>
                  </a:spcAft>
                </a:pPr>
                <a:endParaRPr lang="zh-CN" altLang="en-US" sz="1200" kern="1200" dirty="0">
                  <a:latin typeface="微软雅黑" panose="020B0503020204020204" pitchFamily="34" charset="-122"/>
                  <a:ea typeface="微软雅黑" panose="020B0503020204020204" pitchFamily="34" charset="-122"/>
                </a:endParaRPr>
              </a:p>
            </p:txBody>
          </p:sp>
          <p:sp>
            <p:nvSpPr>
              <p:cNvPr id="23" name="任意多边形 22"/>
              <p:cNvSpPr/>
              <p:nvPr/>
            </p:nvSpPr>
            <p:spPr>
              <a:xfrm>
                <a:off x="3061706" y="4154666"/>
                <a:ext cx="1165611" cy="880030"/>
              </a:xfrm>
              <a:custGeom>
                <a:avLst/>
                <a:gdLst>
                  <a:gd name="connsiteX0" fmla="*/ 0 w 997110"/>
                  <a:gd name="connsiteY0" fmla="*/ 64590 h 645901"/>
                  <a:gd name="connsiteX1" fmla="*/ 64590 w 997110"/>
                  <a:gd name="connsiteY1" fmla="*/ 0 h 645901"/>
                  <a:gd name="connsiteX2" fmla="*/ 932520 w 997110"/>
                  <a:gd name="connsiteY2" fmla="*/ 0 h 645901"/>
                  <a:gd name="connsiteX3" fmla="*/ 997110 w 997110"/>
                  <a:gd name="connsiteY3" fmla="*/ 64590 h 645901"/>
                  <a:gd name="connsiteX4" fmla="*/ 997110 w 997110"/>
                  <a:gd name="connsiteY4" fmla="*/ 581311 h 645901"/>
                  <a:gd name="connsiteX5" fmla="*/ 932520 w 997110"/>
                  <a:gd name="connsiteY5" fmla="*/ 645901 h 645901"/>
                  <a:gd name="connsiteX6" fmla="*/ 64590 w 997110"/>
                  <a:gd name="connsiteY6" fmla="*/ 645901 h 645901"/>
                  <a:gd name="connsiteX7" fmla="*/ 0 w 997110"/>
                  <a:gd name="connsiteY7" fmla="*/ 581311 h 645901"/>
                  <a:gd name="connsiteX8" fmla="*/ 0 w 997110"/>
                  <a:gd name="connsiteY8" fmla="*/ 64590 h 645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7110" h="645901">
                    <a:moveTo>
                      <a:pt x="0" y="64590"/>
                    </a:moveTo>
                    <a:cubicBezTo>
                      <a:pt x="0" y="28918"/>
                      <a:pt x="28918" y="0"/>
                      <a:pt x="64590" y="0"/>
                    </a:cubicBezTo>
                    <a:lnTo>
                      <a:pt x="932520" y="0"/>
                    </a:lnTo>
                    <a:cubicBezTo>
                      <a:pt x="968192" y="0"/>
                      <a:pt x="997110" y="28918"/>
                      <a:pt x="997110" y="64590"/>
                    </a:cubicBezTo>
                    <a:lnTo>
                      <a:pt x="997110" y="581311"/>
                    </a:lnTo>
                    <a:cubicBezTo>
                      <a:pt x="997110" y="616983"/>
                      <a:pt x="968192" y="645901"/>
                      <a:pt x="932520" y="645901"/>
                    </a:cubicBezTo>
                    <a:lnTo>
                      <a:pt x="64590" y="645901"/>
                    </a:lnTo>
                    <a:cubicBezTo>
                      <a:pt x="28918" y="645901"/>
                      <a:pt x="0" y="616983"/>
                      <a:pt x="0" y="581311"/>
                    </a:cubicBezTo>
                    <a:lnTo>
                      <a:pt x="0" y="64590"/>
                    </a:lnTo>
                    <a:close/>
                  </a:path>
                </a:pathLst>
              </a:custGeom>
              <a:solidFill>
                <a:schemeClr val="bg1">
                  <a:alpha val="79000"/>
                </a:schemeClr>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2768" tIns="244244" rIns="381901" bIns="82767" numCol="1" spcCol="1270" anchor="t" anchorCtr="0">
                <a:noAutofit/>
              </a:bodyPr>
              <a:lstStyle/>
              <a:p>
                <a:pPr marL="0" lvl="1" algn="ctr" defTabSz="622300">
                  <a:spcBef>
                    <a:spcPts val="600"/>
                  </a:spcBef>
                  <a:spcAft>
                    <a:spcPct val="15000"/>
                  </a:spcAft>
                </a:pPr>
                <a:endParaRPr lang="zh-CN" altLang="en-US" sz="1200" dirty="0">
                  <a:latin typeface="微软雅黑" panose="020B0503020204020204" pitchFamily="34" charset="-122"/>
                  <a:ea typeface="微软雅黑" panose="020B0503020204020204" pitchFamily="34" charset="-122"/>
                </a:endParaRPr>
              </a:p>
            </p:txBody>
          </p:sp>
          <p:sp>
            <p:nvSpPr>
              <p:cNvPr id="24" name="任意多边形 23"/>
              <p:cNvSpPr/>
              <p:nvPr/>
            </p:nvSpPr>
            <p:spPr>
              <a:xfrm>
                <a:off x="1434836" y="4154662"/>
                <a:ext cx="1165611" cy="880029"/>
              </a:xfrm>
              <a:custGeom>
                <a:avLst/>
                <a:gdLst>
                  <a:gd name="connsiteX0" fmla="*/ 0 w 997110"/>
                  <a:gd name="connsiteY0" fmla="*/ 64590 h 645901"/>
                  <a:gd name="connsiteX1" fmla="*/ 64590 w 997110"/>
                  <a:gd name="connsiteY1" fmla="*/ 0 h 645901"/>
                  <a:gd name="connsiteX2" fmla="*/ 932520 w 997110"/>
                  <a:gd name="connsiteY2" fmla="*/ 0 h 645901"/>
                  <a:gd name="connsiteX3" fmla="*/ 997110 w 997110"/>
                  <a:gd name="connsiteY3" fmla="*/ 64590 h 645901"/>
                  <a:gd name="connsiteX4" fmla="*/ 997110 w 997110"/>
                  <a:gd name="connsiteY4" fmla="*/ 581311 h 645901"/>
                  <a:gd name="connsiteX5" fmla="*/ 932520 w 997110"/>
                  <a:gd name="connsiteY5" fmla="*/ 645901 h 645901"/>
                  <a:gd name="connsiteX6" fmla="*/ 64590 w 997110"/>
                  <a:gd name="connsiteY6" fmla="*/ 645901 h 645901"/>
                  <a:gd name="connsiteX7" fmla="*/ 0 w 997110"/>
                  <a:gd name="connsiteY7" fmla="*/ 581311 h 645901"/>
                  <a:gd name="connsiteX8" fmla="*/ 0 w 997110"/>
                  <a:gd name="connsiteY8" fmla="*/ 64590 h 645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7110" h="645901">
                    <a:moveTo>
                      <a:pt x="0" y="64590"/>
                    </a:moveTo>
                    <a:cubicBezTo>
                      <a:pt x="0" y="28918"/>
                      <a:pt x="28918" y="0"/>
                      <a:pt x="64590" y="0"/>
                    </a:cubicBezTo>
                    <a:lnTo>
                      <a:pt x="932520" y="0"/>
                    </a:lnTo>
                    <a:cubicBezTo>
                      <a:pt x="968192" y="0"/>
                      <a:pt x="997110" y="28918"/>
                      <a:pt x="997110" y="64590"/>
                    </a:cubicBezTo>
                    <a:lnTo>
                      <a:pt x="997110" y="581311"/>
                    </a:lnTo>
                    <a:cubicBezTo>
                      <a:pt x="997110" y="616983"/>
                      <a:pt x="968192" y="645901"/>
                      <a:pt x="932520" y="645901"/>
                    </a:cubicBezTo>
                    <a:lnTo>
                      <a:pt x="64590" y="645901"/>
                    </a:lnTo>
                    <a:cubicBezTo>
                      <a:pt x="28918" y="645901"/>
                      <a:pt x="0" y="616983"/>
                      <a:pt x="0" y="581311"/>
                    </a:cubicBezTo>
                    <a:lnTo>
                      <a:pt x="0" y="64590"/>
                    </a:lnTo>
                    <a:close/>
                  </a:path>
                </a:pathLst>
              </a:custGeom>
              <a:solidFill>
                <a:schemeClr val="bg1">
                  <a:alpha val="79000"/>
                </a:schemeClr>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2768" tIns="244244" rIns="381901" bIns="82767" numCol="1" spcCol="1270" anchor="t" anchorCtr="0">
                <a:noAutofit/>
              </a:bodyPr>
              <a:lstStyle/>
              <a:p>
                <a:pPr marL="0" lvl="1" algn="ctr" defTabSz="622300">
                  <a:spcBef>
                    <a:spcPts val="600"/>
                  </a:spcBef>
                  <a:spcAft>
                    <a:spcPct val="15000"/>
                  </a:spcAft>
                </a:pPr>
                <a:endParaRPr lang="zh-CN" altLang="en-US" sz="1200" dirty="0">
                  <a:latin typeface="微软雅黑" panose="020B0503020204020204" pitchFamily="34" charset="-122"/>
                  <a:ea typeface="微软雅黑" panose="020B0503020204020204" pitchFamily="34" charset="-122"/>
                </a:endParaRPr>
              </a:p>
            </p:txBody>
          </p:sp>
        </p:grpSp>
        <p:sp>
          <p:nvSpPr>
            <p:cNvPr id="20" name="椭圆 19"/>
            <p:cNvSpPr/>
            <p:nvPr/>
          </p:nvSpPr>
          <p:spPr>
            <a:xfrm>
              <a:off x="2354633" y="4768393"/>
              <a:ext cx="952132" cy="952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设计</a:t>
              </a:r>
              <a:endParaRPr lang="en-US" altLang="zh-CN" dirty="0" smtClean="0">
                <a:latin typeface="微软雅黑" panose="020B0503020204020204" pitchFamily="34" charset="-122"/>
                <a:ea typeface="微软雅黑" panose="020B0503020204020204" pitchFamily="34" charset="-122"/>
              </a:endParaRPr>
            </a:p>
            <a:p>
              <a:pPr algn="ctr"/>
              <a:r>
                <a:rPr lang="zh-CN" altLang="en-US" dirty="0" smtClean="0">
                  <a:latin typeface="微软雅黑" panose="020B0503020204020204" pitchFamily="34" charset="-122"/>
                  <a:ea typeface="微软雅黑" panose="020B0503020204020204" pitchFamily="34" charset="-122"/>
                </a:rPr>
                <a:t>优化</a:t>
              </a:r>
              <a:endParaRPr lang="zh-CN" altLang="en-US" dirty="0">
                <a:latin typeface="微软雅黑" panose="020B0503020204020204" pitchFamily="34" charset="-122"/>
                <a:ea typeface="微软雅黑" panose="020B0503020204020204" pitchFamily="34" charset="-122"/>
              </a:endParaRPr>
            </a:p>
          </p:txBody>
        </p:sp>
      </p:grpSp>
      <p:sp>
        <p:nvSpPr>
          <p:cNvPr id="25" name="矩形 24"/>
          <p:cNvSpPr/>
          <p:nvPr/>
        </p:nvSpPr>
        <p:spPr>
          <a:xfrm>
            <a:off x="6682274" y="3432273"/>
            <a:ext cx="1300065" cy="921791"/>
          </a:xfrm>
          <a:prstGeom prst="rect">
            <a:avLst/>
          </a:prstGeom>
        </p:spPr>
        <p:txBody>
          <a:bodyPr wrap="square">
            <a:spAutoFit/>
          </a:bodyPr>
          <a:lstStyle/>
          <a:p>
            <a:pPr marL="0" lvl="1" algn="ctr" defTabSz="622300">
              <a:spcBef>
                <a:spcPct val="0"/>
              </a:spcBef>
              <a:spcAft>
                <a:spcPct val="15000"/>
              </a:spcAft>
            </a:pPr>
            <a:r>
              <a:rPr lang="zh-CN" altLang="en-US" sz="1400" dirty="0">
                <a:latin typeface="微软雅黑" panose="020B0503020204020204" pitchFamily="34" charset="-122"/>
                <a:ea typeface="微软雅黑" panose="020B0503020204020204" pitchFamily="34" charset="-122"/>
              </a:rPr>
              <a:t>电磁模型</a:t>
            </a:r>
            <a:endParaRPr lang="en-US" altLang="zh-CN" sz="1400" dirty="0">
              <a:latin typeface="微软雅黑" panose="020B0503020204020204" pitchFamily="34" charset="-122"/>
              <a:ea typeface="微软雅黑" panose="020B0503020204020204" pitchFamily="34" charset="-122"/>
            </a:endParaRPr>
          </a:p>
          <a:p>
            <a:pPr marL="285750" lvl="1" indent="-285750" defTabSz="622300">
              <a:lnSpc>
                <a:spcPct val="150000"/>
              </a:lnSpc>
              <a:spcBef>
                <a:spcPct val="0"/>
              </a:spcBef>
              <a:spcAft>
                <a:spcPct val="15000"/>
              </a:spcAft>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解析计算</a:t>
            </a:r>
            <a:endParaRPr lang="en-US" altLang="zh-CN" sz="1200" dirty="0" smtClean="0">
              <a:latin typeface="微软雅黑" panose="020B0503020204020204" pitchFamily="34" charset="-122"/>
              <a:ea typeface="微软雅黑" panose="020B0503020204020204" pitchFamily="34" charset="-122"/>
            </a:endParaRPr>
          </a:p>
          <a:p>
            <a:pPr marL="285750" lvl="1" indent="-285750" defTabSz="622300">
              <a:lnSpc>
                <a:spcPct val="150000"/>
              </a:lnSpc>
              <a:spcBef>
                <a:spcPct val="0"/>
              </a:spcBef>
              <a:spcAft>
                <a:spcPct val="15000"/>
              </a:spcAft>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有限元验证</a:t>
            </a:r>
          </a:p>
        </p:txBody>
      </p:sp>
      <p:sp>
        <p:nvSpPr>
          <p:cNvPr id="26" name="矩形 25"/>
          <p:cNvSpPr/>
          <p:nvPr/>
        </p:nvSpPr>
        <p:spPr>
          <a:xfrm>
            <a:off x="9108232" y="3441603"/>
            <a:ext cx="1365380" cy="921791"/>
          </a:xfrm>
          <a:prstGeom prst="rect">
            <a:avLst/>
          </a:prstGeom>
        </p:spPr>
        <p:txBody>
          <a:bodyPr wrap="square">
            <a:spAutoFit/>
          </a:bodyPr>
          <a:lstStyle/>
          <a:p>
            <a:pPr marL="0" lvl="1" algn="ctr" defTabSz="622300">
              <a:spcBef>
                <a:spcPct val="0"/>
              </a:spcBef>
              <a:spcAft>
                <a:spcPct val="15000"/>
              </a:spcAft>
            </a:pPr>
            <a:r>
              <a:rPr lang="zh-CN" altLang="en-US" sz="1400" dirty="0">
                <a:latin typeface="微软雅黑" panose="020B0503020204020204" pitchFamily="34" charset="-122"/>
                <a:ea typeface="微软雅黑" panose="020B0503020204020204" pitchFamily="34" charset="-122"/>
              </a:rPr>
              <a:t>损耗模型</a:t>
            </a:r>
            <a:endParaRPr lang="en-US" altLang="zh-CN" sz="1400" dirty="0">
              <a:latin typeface="微软雅黑" panose="020B0503020204020204" pitchFamily="34" charset="-122"/>
              <a:ea typeface="微软雅黑" panose="020B0503020204020204" pitchFamily="34" charset="-122"/>
            </a:endParaRPr>
          </a:p>
          <a:p>
            <a:pPr marL="285750" lvl="1" indent="-285750" defTabSz="622300">
              <a:lnSpc>
                <a:spcPct val="150000"/>
              </a:lnSpc>
              <a:spcBef>
                <a:spcPct val="0"/>
              </a:spcBef>
              <a:spcAft>
                <a:spcPct val="15000"/>
              </a:spcAft>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发电机损耗</a:t>
            </a:r>
            <a:endParaRPr lang="en-US" altLang="zh-CN" sz="1200" dirty="0" smtClean="0">
              <a:latin typeface="微软雅黑" panose="020B0503020204020204" pitchFamily="34" charset="-122"/>
              <a:ea typeface="微软雅黑" panose="020B0503020204020204" pitchFamily="34" charset="-122"/>
            </a:endParaRPr>
          </a:p>
          <a:p>
            <a:pPr marL="285750" lvl="1" indent="-285750" defTabSz="622300">
              <a:lnSpc>
                <a:spcPct val="150000"/>
              </a:lnSpc>
              <a:spcBef>
                <a:spcPct val="0"/>
              </a:spcBef>
              <a:spcAft>
                <a:spcPct val="15000"/>
              </a:spcAft>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机组损耗</a:t>
            </a:r>
            <a:endParaRPr lang="zh-CN" altLang="en-US" sz="1100" dirty="0">
              <a:latin typeface="微软雅黑" panose="020B0503020204020204" pitchFamily="34" charset="-122"/>
              <a:ea typeface="微软雅黑" panose="020B0503020204020204" pitchFamily="34" charset="-122"/>
            </a:endParaRPr>
          </a:p>
        </p:txBody>
      </p:sp>
      <p:sp>
        <p:nvSpPr>
          <p:cNvPr id="27" name="矩形 26"/>
          <p:cNvSpPr/>
          <p:nvPr/>
        </p:nvSpPr>
        <p:spPr>
          <a:xfrm>
            <a:off x="6467669" y="5093123"/>
            <a:ext cx="1542661" cy="921791"/>
          </a:xfrm>
          <a:prstGeom prst="rect">
            <a:avLst/>
          </a:prstGeom>
        </p:spPr>
        <p:txBody>
          <a:bodyPr wrap="square">
            <a:spAutoFit/>
          </a:bodyPr>
          <a:lstStyle/>
          <a:p>
            <a:pPr marL="0" lvl="1" algn="ctr" defTabSz="622300">
              <a:spcBef>
                <a:spcPts val="600"/>
              </a:spcBef>
              <a:spcAft>
                <a:spcPct val="15000"/>
              </a:spcAft>
            </a:pPr>
            <a:r>
              <a:rPr lang="zh-CN" altLang="en-US" sz="1400" dirty="0" smtClean="0">
                <a:latin typeface="微软雅黑" panose="020B0503020204020204" pitchFamily="34" charset="-122"/>
                <a:ea typeface="微软雅黑" panose="020B0503020204020204" pitchFamily="34" charset="-122"/>
              </a:rPr>
              <a:t>    成本</a:t>
            </a:r>
            <a:r>
              <a:rPr lang="zh-CN" altLang="en-US" sz="1400" dirty="0">
                <a:latin typeface="微软雅黑" panose="020B0503020204020204" pitchFamily="34" charset="-122"/>
                <a:ea typeface="微软雅黑" panose="020B0503020204020204" pitchFamily="34" charset="-122"/>
              </a:rPr>
              <a:t>模型</a:t>
            </a:r>
            <a:endParaRPr lang="en-US" altLang="zh-CN" sz="1400" dirty="0">
              <a:latin typeface="微软雅黑" panose="020B0503020204020204" pitchFamily="34" charset="-122"/>
              <a:ea typeface="微软雅黑" panose="020B0503020204020204" pitchFamily="34" charset="-122"/>
            </a:endParaRPr>
          </a:p>
          <a:p>
            <a:pPr marL="285750" lvl="1" indent="-285750" algn="ctr" defTabSz="622300">
              <a:lnSpc>
                <a:spcPct val="150000"/>
              </a:lnSpc>
              <a:spcBef>
                <a:spcPct val="0"/>
              </a:spcBef>
              <a:spcAft>
                <a:spcPct val="15000"/>
              </a:spcAft>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有效材料</a:t>
            </a:r>
            <a:endParaRPr lang="en-US" altLang="zh-CN" sz="1200" dirty="0" smtClean="0">
              <a:latin typeface="微软雅黑" panose="020B0503020204020204" pitchFamily="34" charset="-122"/>
              <a:ea typeface="微软雅黑" panose="020B0503020204020204" pitchFamily="34" charset="-122"/>
            </a:endParaRPr>
          </a:p>
          <a:p>
            <a:pPr marL="285750" lvl="1" indent="-285750" algn="ctr" defTabSz="622300">
              <a:lnSpc>
                <a:spcPct val="150000"/>
              </a:lnSpc>
              <a:spcBef>
                <a:spcPct val="0"/>
              </a:spcBef>
              <a:spcAft>
                <a:spcPct val="15000"/>
              </a:spcAft>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支撑部件</a:t>
            </a:r>
          </a:p>
        </p:txBody>
      </p:sp>
      <p:sp>
        <p:nvSpPr>
          <p:cNvPr id="28" name="矩形 27"/>
          <p:cNvSpPr/>
          <p:nvPr/>
        </p:nvSpPr>
        <p:spPr>
          <a:xfrm>
            <a:off x="9126894" y="5102452"/>
            <a:ext cx="1561322" cy="921791"/>
          </a:xfrm>
          <a:prstGeom prst="rect">
            <a:avLst/>
          </a:prstGeom>
        </p:spPr>
        <p:txBody>
          <a:bodyPr wrap="square">
            <a:spAutoFit/>
          </a:bodyPr>
          <a:lstStyle/>
          <a:p>
            <a:pPr marL="0" lvl="1" algn="ctr" defTabSz="622300">
              <a:spcBef>
                <a:spcPct val="0"/>
              </a:spcBef>
              <a:spcAft>
                <a:spcPct val="15000"/>
              </a:spcAft>
            </a:pPr>
            <a:r>
              <a:rPr lang="zh-CN" altLang="en-US" sz="1400" dirty="0" smtClean="0">
                <a:latin typeface="微软雅黑" panose="020B0503020204020204" pitchFamily="34" charset="-122"/>
                <a:ea typeface="微软雅黑" panose="020B0503020204020204" pitchFamily="34" charset="-122"/>
              </a:rPr>
              <a:t>  全功率段计算</a:t>
            </a:r>
            <a:endParaRPr lang="en-US" altLang="zh-CN" sz="1400" dirty="0" smtClean="0">
              <a:latin typeface="微软雅黑" panose="020B0503020204020204" pitchFamily="34" charset="-122"/>
              <a:ea typeface="微软雅黑" panose="020B0503020204020204" pitchFamily="34" charset="-122"/>
            </a:endParaRPr>
          </a:p>
          <a:p>
            <a:pPr marL="285750" indent="-285750" defTabSz="622300">
              <a:lnSpc>
                <a:spcPct val="150000"/>
              </a:lnSpc>
              <a:spcBef>
                <a:spcPct val="0"/>
              </a:spcBef>
              <a:spcAft>
                <a:spcPct val="15000"/>
              </a:spcAft>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功率曲线计算</a:t>
            </a:r>
            <a:endParaRPr lang="en-US" altLang="zh-CN" sz="1200" dirty="0" smtClean="0">
              <a:latin typeface="微软雅黑" panose="020B0503020204020204" pitchFamily="34" charset="-122"/>
              <a:ea typeface="微软雅黑" panose="020B0503020204020204" pitchFamily="34" charset="-122"/>
            </a:endParaRPr>
          </a:p>
          <a:p>
            <a:pPr marL="285750" indent="-285750" defTabSz="622300">
              <a:lnSpc>
                <a:spcPct val="150000"/>
              </a:lnSpc>
              <a:spcBef>
                <a:spcPct val="0"/>
              </a:spcBef>
              <a:spcAft>
                <a:spcPct val="15000"/>
              </a:spcAft>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发电量计算</a:t>
            </a:r>
            <a:endParaRPr lang="zh-CN" alt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538942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3562" y="578421"/>
            <a:ext cx="8919493"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关键考核指标</a:t>
            </a:r>
            <a:endParaRPr lang="en-US" altLang="zh-CN" sz="3200" dirty="0">
              <a:solidFill>
                <a:srgbClr val="0093CA"/>
              </a:solidFill>
              <a:latin typeface="微软雅黑" panose="020B0503020204020204" pitchFamily="34" charset="-122"/>
              <a:ea typeface="微软雅黑" panose="020B0503020204020204" pitchFamily="34" charset="-122"/>
            </a:endParaRPr>
          </a:p>
        </p:txBody>
      </p:sp>
      <p:graphicFrame>
        <p:nvGraphicFramePr>
          <p:cNvPr id="12" name="表格 11"/>
          <p:cNvGraphicFramePr>
            <a:graphicFrameLocks noGrp="1"/>
          </p:cNvGraphicFramePr>
          <p:nvPr>
            <p:extLst>
              <p:ext uri="{D42A27DB-BD31-4B8C-83A1-F6EECF244321}">
                <p14:modId xmlns:p14="http://schemas.microsoft.com/office/powerpoint/2010/main" val="1390851953"/>
              </p:ext>
            </p:extLst>
          </p:nvPr>
        </p:nvGraphicFramePr>
        <p:xfrm>
          <a:off x="928879" y="1649897"/>
          <a:ext cx="10352034" cy="4070617"/>
        </p:xfrm>
        <a:graphic>
          <a:graphicData uri="http://schemas.openxmlformats.org/drawingml/2006/table">
            <a:tbl>
              <a:tblPr/>
              <a:tblGrid>
                <a:gridCol w="605612">
                  <a:extLst>
                    <a:ext uri="{9D8B030D-6E8A-4147-A177-3AD203B41FA5}">
                      <a16:colId xmlns:a16="http://schemas.microsoft.com/office/drawing/2014/main" val="20001"/>
                    </a:ext>
                  </a:extLst>
                </a:gridCol>
                <a:gridCol w="2710250">
                  <a:extLst>
                    <a:ext uri="{9D8B030D-6E8A-4147-A177-3AD203B41FA5}">
                      <a16:colId xmlns:a16="http://schemas.microsoft.com/office/drawing/2014/main" val="862735692"/>
                    </a:ext>
                  </a:extLst>
                </a:gridCol>
                <a:gridCol w="3398450">
                  <a:extLst>
                    <a:ext uri="{9D8B030D-6E8A-4147-A177-3AD203B41FA5}">
                      <a16:colId xmlns:a16="http://schemas.microsoft.com/office/drawing/2014/main" val="264433563"/>
                    </a:ext>
                  </a:extLst>
                </a:gridCol>
                <a:gridCol w="1421296">
                  <a:extLst>
                    <a:ext uri="{9D8B030D-6E8A-4147-A177-3AD203B41FA5}">
                      <a16:colId xmlns:a16="http://schemas.microsoft.com/office/drawing/2014/main" val="1595847081"/>
                    </a:ext>
                  </a:extLst>
                </a:gridCol>
                <a:gridCol w="2216426">
                  <a:extLst>
                    <a:ext uri="{9D8B030D-6E8A-4147-A177-3AD203B41FA5}">
                      <a16:colId xmlns:a16="http://schemas.microsoft.com/office/drawing/2014/main" val="1428903656"/>
                    </a:ext>
                  </a:extLst>
                </a:gridCol>
              </a:tblGrid>
              <a:tr h="636103">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编号</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关键考核指标</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验收方式</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验收人</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备注</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054947">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数字化选型工具完成度</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85750" indent="-285750" algn="l" fontAlgn="ctr">
                        <a:buFont typeface="Arial" panose="020B0604020202020204" pitchFamily="34" charset="0"/>
                        <a:buChar cha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是否建立了相应的数据库，字段是否完备。</a:t>
                      </a:r>
                      <a:endPar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endParaRPr>
                    </a:p>
                    <a:p>
                      <a:pPr marL="285750" indent="-285750" algn="l" fontAlgn="ctr">
                        <a:buFont typeface="Arial" panose="020B0604020202020204" pitchFamily="34" charset="0"/>
                        <a:buChar cha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工具</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完成</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至少一类</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子</a:t>
                      </a: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部件</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选型或参数推荐功能</a:t>
                      </a:r>
                      <a:endPar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endParaRPr>
                    </a:p>
                    <a:p>
                      <a:pPr marL="285750" indent="-285750" algn="l" fontAlgn="ctr">
                        <a:buFont typeface="Arial" panose="020B0604020202020204" pitchFamily="34" charset="0"/>
                        <a:buChar cha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自动</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选型结果与期望</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一致</a:t>
                      </a:r>
                      <a:endPar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endParaRPr>
                    </a:p>
                    <a:p>
                      <a:pPr marL="285750" indent="-285750" algn="l" fontAlgn="ctr">
                        <a:buFont typeface="Arial" panose="020B0604020202020204" pitchFamily="34" charset="0"/>
                        <a:buChar cha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使用</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便捷且配套说明</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a:t>
                      </a:r>
                      <a:endPar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endParaRPr>
                    </a:p>
                    <a:p>
                      <a:pPr marL="285750" indent="-285750" algn="l" fontAlgn="ctr">
                        <a:buFont typeface="Arial" panose="020B0604020202020204" pitchFamily="34" charset="0"/>
                        <a:buChar cha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结论</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具备选型指导价值。</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smtClean="0">
                          <a:solidFill>
                            <a:schemeClr val="tx1"/>
                          </a:solidFill>
                          <a:effectLst/>
                          <a:latin typeface="微软雅黑" panose="020B0503020204020204" pitchFamily="34" charset="-122"/>
                          <a:ea typeface="微软雅黑" panose="020B0503020204020204" pitchFamily="34" charset="-122"/>
                        </a:rPr>
                        <a:t>电气工程师</a:t>
                      </a:r>
                      <a:endParaRPr lang="zh-CN" altLang="en-US" sz="1400" b="0" i="0" u="none" strike="noStrike" dirty="0">
                        <a:solidFill>
                          <a:schemeClr val="tx1"/>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自动选型</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结果或推荐参数位于合理区间内，</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54947">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2</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边界计算与设计优化工具</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完成度</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85750" indent="-285750" algn="l" fontAlgn="ctr">
                        <a:buFont typeface="Arial" panose="020B0604020202020204" pitchFamily="34" charset="0"/>
                        <a:buChar char="•"/>
                      </a:pP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工具</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至少包括双馈，永磁全功率发电系统模型的多类</a:t>
                      </a: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周边参数计算能力，配合公司机组产品发展方向</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a:t>
                      </a:r>
                      <a:endPar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endParaRPr>
                    </a:p>
                    <a:p>
                      <a:pPr marL="285750" indent="-285750" algn="l" fontAlgn="ctr">
                        <a:buFont typeface="Arial" panose="020B0604020202020204" pitchFamily="34" charset="0"/>
                        <a:buChar char="•"/>
                      </a:pP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计算</a:t>
                      </a: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结果直观，有参考价值或直接能被数字化选型工具调用。</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smtClean="0">
                          <a:solidFill>
                            <a:schemeClr val="tx1"/>
                          </a:solidFill>
                          <a:effectLst/>
                          <a:latin typeface="微软雅黑" panose="020B0503020204020204" pitchFamily="34" charset="-122"/>
                          <a:ea typeface="微软雅黑" panose="020B0503020204020204" pitchFamily="34" charset="-122"/>
                        </a:rPr>
                        <a:t>电气工程师</a:t>
                      </a:r>
                      <a:endParaRPr lang="zh-CN" altLang="en-US" sz="1400" b="0" i="0" u="none" strike="noStrike" dirty="0">
                        <a:solidFill>
                          <a:schemeClr val="tx1"/>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误差小于</a:t>
                      </a: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10%</a:t>
                      </a:r>
                      <a:endPar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endParaRPr>
                    </a:p>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45317">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硬件在环测试平台搭建完成度</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85750" indent="-285750" algn="l" fontAlgn="ctr">
                        <a:buFont typeface="Arial" panose="020B0604020202020204" pitchFamily="34" charset="0"/>
                        <a:buChar char="•"/>
                      </a:pP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配合自研变流器核心板卡软硬件研发，完成硬件在环仿真平台的搭建，至少实现</a:t>
                      </a: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4MW</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机组的低穿算法性能测试或电网电压正负序分离算法性能测试。</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自研变流器工程师</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实物与模型闭环对接。开关信号数量大于</a:t>
                      </a: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12</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个，传感器信号数量大于</a:t>
                      </a: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8</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个。</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2647404"/>
                  </a:ext>
                </a:extLst>
              </a:tr>
            </a:tbl>
          </a:graphicData>
        </a:graphic>
      </p:graphicFrame>
    </p:spTree>
    <p:extLst>
      <p:ext uri="{BB962C8B-B14F-4D97-AF65-F5344CB8AC3E}">
        <p14:creationId xmlns:p14="http://schemas.microsoft.com/office/powerpoint/2010/main" val="1391066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3562" y="578421"/>
            <a:ext cx="8919493"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关键考核指标</a:t>
            </a:r>
            <a:endParaRPr lang="en-US" altLang="zh-CN" sz="3200" dirty="0">
              <a:solidFill>
                <a:srgbClr val="0093CA"/>
              </a:solidFill>
              <a:latin typeface="微软雅黑" panose="020B0503020204020204" pitchFamily="34" charset="-122"/>
              <a:ea typeface="微软雅黑" panose="020B0503020204020204" pitchFamily="34" charset="-122"/>
            </a:endParaRPr>
          </a:p>
        </p:txBody>
      </p:sp>
      <p:graphicFrame>
        <p:nvGraphicFramePr>
          <p:cNvPr id="12" name="表格 11"/>
          <p:cNvGraphicFramePr>
            <a:graphicFrameLocks noGrp="1"/>
          </p:cNvGraphicFramePr>
          <p:nvPr>
            <p:extLst>
              <p:ext uri="{D42A27DB-BD31-4B8C-83A1-F6EECF244321}">
                <p14:modId xmlns:p14="http://schemas.microsoft.com/office/powerpoint/2010/main" val="314898671"/>
              </p:ext>
            </p:extLst>
          </p:nvPr>
        </p:nvGraphicFramePr>
        <p:xfrm>
          <a:off x="928879" y="1649897"/>
          <a:ext cx="10352034" cy="3800944"/>
        </p:xfrm>
        <a:graphic>
          <a:graphicData uri="http://schemas.openxmlformats.org/drawingml/2006/table">
            <a:tbl>
              <a:tblPr/>
              <a:tblGrid>
                <a:gridCol w="605612">
                  <a:extLst>
                    <a:ext uri="{9D8B030D-6E8A-4147-A177-3AD203B41FA5}">
                      <a16:colId xmlns:a16="http://schemas.microsoft.com/office/drawing/2014/main" val="20001"/>
                    </a:ext>
                  </a:extLst>
                </a:gridCol>
                <a:gridCol w="2710250">
                  <a:extLst>
                    <a:ext uri="{9D8B030D-6E8A-4147-A177-3AD203B41FA5}">
                      <a16:colId xmlns:a16="http://schemas.microsoft.com/office/drawing/2014/main" val="862735692"/>
                    </a:ext>
                  </a:extLst>
                </a:gridCol>
                <a:gridCol w="3398450">
                  <a:extLst>
                    <a:ext uri="{9D8B030D-6E8A-4147-A177-3AD203B41FA5}">
                      <a16:colId xmlns:a16="http://schemas.microsoft.com/office/drawing/2014/main" val="264433563"/>
                    </a:ext>
                  </a:extLst>
                </a:gridCol>
                <a:gridCol w="1421296">
                  <a:extLst>
                    <a:ext uri="{9D8B030D-6E8A-4147-A177-3AD203B41FA5}">
                      <a16:colId xmlns:a16="http://schemas.microsoft.com/office/drawing/2014/main" val="1595847081"/>
                    </a:ext>
                  </a:extLst>
                </a:gridCol>
                <a:gridCol w="2216426">
                  <a:extLst>
                    <a:ext uri="{9D8B030D-6E8A-4147-A177-3AD203B41FA5}">
                      <a16:colId xmlns:a16="http://schemas.microsoft.com/office/drawing/2014/main" val="1428903656"/>
                    </a:ext>
                  </a:extLst>
                </a:gridCol>
              </a:tblGrid>
              <a:tr h="636103">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编号</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关键考核指标</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验收方式</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验收人</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备注</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054947">
                <a:tc>
                  <a:txBody>
                    <a:bodyPr/>
                    <a:lstStyle/>
                    <a:p>
                      <a:pPr algn="ctr" fontAlgn="ct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4</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发电机变流器联调平台完成度</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85750" indent="-285750" algn="l" fontAlgn="ctr">
                        <a:buFont typeface="Arial" panose="020B0604020202020204" pitchFamily="34" charset="0"/>
                        <a:buChar cha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软件编写完成，具备一定的读取联调数据功能与报告生成功能</a:t>
                      </a:r>
                      <a:endPar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smtClean="0">
                          <a:solidFill>
                            <a:schemeClr val="tx1"/>
                          </a:solidFill>
                          <a:effectLst/>
                          <a:latin typeface="微软雅黑" panose="020B0503020204020204" pitchFamily="34" charset="-122"/>
                          <a:ea typeface="微软雅黑" panose="020B0503020204020204" pitchFamily="34" charset="-122"/>
                        </a:rPr>
                        <a:t>电气工程师</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误差小于</a:t>
                      </a: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10%</a:t>
                      </a:r>
                      <a:endPar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587396"/>
                  </a:ext>
                </a:extLst>
              </a:tr>
              <a:tr h="1054947">
                <a:tc>
                  <a:txBody>
                    <a:bodyPr/>
                    <a:lstStyle/>
                    <a:p>
                      <a:pPr algn="ctr" fontAlgn="ct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5</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EPLAN</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电气相关图纸完备性</a:t>
                      </a:r>
                      <a:endPar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altLang="zh-CN" sz="14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EPLAN</a:t>
                      </a:r>
                      <a:r>
                        <a:rPr lang="zh-CN" altLang="en-US" sz="14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增加电气接口关联功能，接口信息</a:t>
                      </a:r>
                      <a:endParaRPr lang="en-US" altLang="zh-CN" sz="14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p>
                      <a:pPr marL="285750" indent="-285750">
                        <a:buFont typeface="Arial" panose="020B0604020202020204" pitchFamily="34" charset="0"/>
                        <a:buChar char="•"/>
                      </a:pPr>
                      <a:r>
                        <a:rPr lang="zh-CN" altLang="en-US" sz="14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在标准化图纸里可快速查询相应电气图纸</a:t>
                      </a:r>
                      <a:endParaRPr lang="zh-CN" altLang="en-US" sz="14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smtClean="0">
                          <a:solidFill>
                            <a:schemeClr val="tx1"/>
                          </a:solidFill>
                          <a:effectLst/>
                          <a:latin typeface="微软雅黑" panose="020B0503020204020204" pitchFamily="34" charset="-122"/>
                          <a:ea typeface="微软雅黑" panose="020B0503020204020204" pitchFamily="34" charset="-122"/>
                        </a:rPr>
                        <a:t>电气工程师</a:t>
                      </a:r>
                      <a:endParaRPr lang="zh-CN" altLang="en-US" sz="1400" b="0" i="0" u="none" strike="noStrike" dirty="0">
                        <a:solidFill>
                          <a:schemeClr val="tx1"/>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图纸完备性大于</a:t>
                      </a:r>
                      <a:r>
                        <a:rPr lang="en-US" altLang="zh-CN" sz="14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90%</a:t>
                      </a:r>
                      <a:endParaRPr lang="zh-CN" altLang="en-US" sz="14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zh-CN" altLang="en-US" dirty="0">
                        <a:solidFill>
                          <a:schemeClr val="tx1"/>
                        </a:solidFill>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54947">
                <a:tc>
                  <a:txBody>
                    <a:bodyPr/>
                    <a:lstStyle/>
                    <a:p>
                      <a:pPr algn="ctr" fontAlgn="ct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6</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文档完整性，管理平台化</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85750" indent="-285750">
                        <a:buFont typeface="Arial" panose="020B0604020202020204" pitchFamily="34" charset="0"/>
                        <a:buChar char="•"/>
                      </a:pPr>
                      <a:r>
                        <a:rPr lang="zh-CN" altLang="en-US" sz="14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专业的管理平台搭建完成</a:t>
                      </a:r>
                      <a:endParaRPr lang="zh-CN" altLang="en-US" sz="14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smtClean="0">
                          <a:solidFill>
                            <a:schemeClr val="tx1"/>
                          </a:solidFill>
                          <a:effectLst/>
                          <a:latin typeface="微软雅黑" panose="020B0503020204020204" pitchFamily="34" charset="-122"/>
                          <a:ea typeface="微软雅黑" panose="020B0503020204020204" pitchFamily="34" charset="-122"/>
                        </a:rPr>
                        <a:t>电气工程师</a:t>
                      </a:r>
                      <a:endParaRPr lang="zh-CN" altLang="en-US" sz="1400" b="0" i="0" u="none" strike="noStrike" dirty="0">
                        <a:solidFill>
                          <a:schemeClr val="tx1"/>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文档完备性大于</a:t>
                      </a:r>
                      <a:r>
                        <a:rPr lang="en-US" altLang="zh-CN" sz="14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90%</a:t>
                      </a:r>
                      <a:endParaRPr lang="zh-CN" altLang="en-US" sz="14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p>
                      <a:pPr algn="ctr"/>
                      <a:endParaRPr lang="zh-CN" altLang="en-US" dirty="0">
                        <a:solidFill>
                          <a:schemeClr val="tx1"/>
                        </a:solidFill>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4" name="矩形 3">
            <a:extLst>
              <a:ext uri="{FF2B5EF4-FFF2-40B4-BE49-F238E27FC236}">
                <a16:creationId xmlns:a16="http://schemas.microsoft.com/office/drawing/2014/main" id="{1AD93F45-4832-4A2A-A42C-A4C04DAB76C0}"/>
              </a:ext>
            </a:extLst>
          </p:cNvPr>
          <p:cNvSpPr/>
          <p:nvPr/>
        </p:nvSpPr>
        <p:spPr>
          <a:xfrm>
            <a:off x="10915214" y="5657781"/>
            <a:ext cx="877163" cy="923330"/>
          </a:xfrm>
          <a:prstGeom prst="rect">
            <a:avLst/>
          </a:prstGeom>
          <a:noFill/>
        </p:spPr>
        <p:txBody>
          <a:bodyPr wrap="none" lIns="91440" tIns="45720" rIns="91440" bIns="45720">
            <a:spAutoFit/>
          </a:bodyPr>
          <a:lstStyle/>
          <a:p>
            <a:pPr algn="ctr"/>
            <a:r>
              <a:rPr lang="zh-CN" altLang="en-US" sz="5400" b="1" cap="none" spc="0" dirty="0">
                <a:ln w="22225">
                  <a:solidFill>
                    <a:schemeClr val="accent2"/>
                  </a:solidFill>
                  <a:prstDash val="solid"/>
                </a:ln>
                <a:solidFill>
                  <a:schemeClr val="accent2">
                    <a:lumMod val="40000"/>
                    <a:lumOff val="60000"/>
                  </a:schemeClr>
                </a:solidFill>
                <a:effectLst/>
              </a:rPr>
              <a:t>请</a:t>
            </a:r>
          </a:p>
        </p:txBody>
      </p:sp>
    </p:spTree>
    <p:extLst>
      <p:ext uri="{BB962C8B-B14F-4D97-AF65-F5344CB8AC3E}">
        <p14:creationId xmlns:p14="http://schemas.microsoft.com/office/powerpoint/2010/main" val="7732647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72411" y="589573"/>
            <a:ext cx="8919493"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项目成果应用</a:t>
            </a:r>
            <a:endParaRPr lang="en-US" altLang="zh-CN" sz="3200" dirty="0">
              <a:solidFill>
                <a:srgbClr val="0093CA"/>
              </a:solidFill>
              <a:latin typeface="微软雅黑" panose="020B0503020204020204" pitchFamily="34" charset="-122"/>
              <a:ea typeface="微软雅黑" panose="020B0503020204020204" pitchFamily="34" charset="-122"/>
            </a:endParaRPr>
          </a:p>
        </p:txBody>
      </p:sp>
      <p:graphicFrame>
        <p:nvGraphicFramePr>
          <p:cNvPr id="10" name="表格 9"/>
          <p:cNvGraphicFramePr>
            <a:graphicFrameLocks noGrp="1"/>
          </p:cNvGraphicFramePr>
          <p:nvPr>
            <p:extLst>
              <p:ext uri="{D42A27DB-BD31-4B8C-83A1-F6EECF244321}">
                <p14:modId xmlns:p14="http://schemas.microsoft.com/office/powerpoint/2010/main" val="958854408"/>
              </p:ext>
            </p:extLst>
          </p:nvPr>
        </p:nvGraphicFramePr>
        <p:xfrm>
          <a:off x="373317" y="1989083"/>
          <a:ext cx="10512270" cy="2367189"/>
        </p:xfrm>
        <a:graphic>
          <a:graphicData uri="http://schemas.openxmlformats.org/drawingml/2006/table">
            <a:tbl>
              <a:tblPr/>
              <a:tblGrid>
                <a:gridCol w="670860">
                  <a:extLst>
                    <a:ext uri="{9D8B030D-6E8A-4147-A177-3AD203B41FA5}">
                      <a16:colId xmlns:a16="http://schemas.microsoft.com/office/drawing/2014/main" val="20001"/>
                    </a:ext>
                  </a:extLst>
                </a:gridCol>
                <a:gridCol w="4430500">
                  <a:extLst>
                    <a:ext uri="{9D8B030D-6E8A-4147-A177-3AD203B41FA5}">
                      <a16:colId xmlns:a16="http://schemas.microsoft.com/office/drawing/2014/main" val="20002"/>
                    </a:ext>
                  </a:extLst>
                </a:gridCol>
                <a:gridCol w="1340716">
                  <a:extLst>
                    <a:ext uri="{9D8B030D-6E8A-4147-A177-3AD203B41FA5}">
                      <a16:colId xmlns:a16="http://schemas.microsoft.com/office/drawing/2014/main" val="862735692"/>
                    </a:ext>
                  </a:extLst>
                </a:gridCol>
                <a:gridCol w="4070194">
                  <a:extLst>
                    <a:ext uri="{9D8B030D-6E8A-4147-A177-3AD203B41FA5}">
                      <a16:colId xmlns:a16="http://schemas.microsoft.com/office/drawing/2014/main" val="1428903656"/>
                    </a:ext>
                  </a:extLst>
                </a:gridCol>
              </a:tblGrid>
              <a:tr h="440607">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编号</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应用场景</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应用落地时间</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dirty="0">
                          <a:solidFill>
                            <a:schemeClr val="bg1"/>
                          </a:solidFill>
                          <a:latin typeface="微软雅黑" panose="020B0503020204020204" pitchFamily="34" charset="-122"/>
                          <a:ea typeface="微软雅黑" panose="020B0503020204020204" pitchFamily="34" charset="-122"/>
                        </a:rPr>
                        <a:t>产生的应用价值</a:t>
                      </a:r>
                      <a:endParaRPr lang="zh-CN" altLang="en-US" sz="1400" b="1" i="0" u="none" strike="noStrike" dirty="0">
                        <a:solidFill>
                          <a:schemeClr val="bg1"/>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642194">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数字化电气设计辅助</a:t>
                      </a:r>
                      <a:endPar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endParaRPr>
                    </a:p>
                    <a:p>
                      <a:pPr algn="ctr" fontAlgn="ct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直驱发电机初步方案设计与评估</a:t>
                      </a:r>
                      <a:endPar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2021</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年</a:t>
                      </a:r>
                      <a:r>
                        <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12</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月</a:t>
                      </a:r>
                      <a:endPar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办公增效，</a:t>
                      </a: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设计标准</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化提升。</a:t>
                      </a:r>
                      <a:endPar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42194">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2</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数字化测试，测试数据分析</a:t>
                      </a:r>
                      <a:endPar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2021</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年</a:t>
                      </a:r>
                      <a:r>
                        <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12</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月</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代码功能测试，算法性能测试，联调测试能力提高。</a:t>
                      </a:r>
                      <a:endPar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endParaRPr>
                    </a:p>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故障风险降低。</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42194">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设计过程，文档与图纸查找，关联原理图、外形图纸查找</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2021</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年</a:t>
                      </a:r>
                      <a:r>
                        <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12</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月</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提高工作效率，相关联图纸搜索速度加快。</a:t>
                      </a:r>
                      <a:endParaRPr lang="zh-CN" altLang="en-US" sz="1400" b="0" i="0" u="none" strike="noStrike" kern="1200" dirty="0">
                        <a:solidFill>
                          <a:srgbClr val="FF0000"/>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9228444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52106" y="572466"/>
            <a:ext cx="8919493"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项目计划</a:t>
            </a:r>
            <a:endParaRPr lang="en-US" altLang="zh-CN" sz="3200" dirty="0">
              <a:solidFill>
                <a:srgbClr val="0093CA"/>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1081868" y="1740320"/>
            <a:ext cx="9484383" cy="905332"/>
            <a:chOff x="2812668" y="1369585"/>
            <a:chExt cx="9760344" cy="1517657"/>
          </a:xfrm>
        </p:grpSpPr>
        <p:grpSp>
          <p:nvGrpSpPr>
            <p:cNvPr id="9" name="组合 8"/>
            <p:cNvGrpSpPr/>
            <p:nvPr/>
          </p:nvGrpSpPr>
          <p:grpSpPr>
            <a:xfrm>
              <a:off x="2812668" y="1369585"/>
              <a:ext cx="9760344" cy="1517657"/>
              <a:chOff x="2004516" y="1591514"/>
              <a:chExt cx="7568247" cy="1180809"/>
            </a:xfrm>
          </p:grpSpPr>
          <p:sp>
            <p:nvSpPr>
              <p:cNvPr id="17" name="梯形 16"/>
              <p:cNvSpPr/>
              <p:nvPr/>
            </p:nvSpPr>
            <p:spPr>
              <a:xfrm rot="5400000">
                <a:off x="2593155" y="1446438"/>
                <a:ext cx="737246" cy="1914524"/>
              </a:xfrm>
              <a:prstGeom prst="trapezoid">
                <a:avLst>
                  <a:gd name="adj" fmla="val 19353"/>
                </a:avLst>
              </a:prstGeom>
              <a:solidFill>
                <a:schemeClr val="accent1">
                  <a:lumMod val="75000"/>
                </a:schemeClr>
              </a:solidFill>
            </p:spPr>
            <p:txBody>
              <a:bodyPr wrap="square" rtlCol="0" anchor="ctr">
                <a:noAutofit/>
              </a:bodyPr>
              <a:lstStyle/>
              <a:p>
                <a:pPr algn="ctr"/>
                <a:endParaRPr lang="zh-CN" altLang="en-US" sz="11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8" name="矩形 17"/>
              <p:cNvSpPr/>
              <p:nvPr/>
            </p:nvSpPr>
            <p:spPr>
              <a:xfrm>
                <a:off x="9425353" y="1591514"/>
                <a:ext cx="147410" cy="254275"/>
              </a:xfrm>
              <a:prstGeom prst="rect">
                <a:avLst/>
              </a:prstGeom>
            </p:spPr>
            <p:txBody>
              <a:bodyPr wrap="none">
                <a:spAutoFit/>
              </a:bodyPr>
              <a:lstStyle/>
              <a:p>
                <a:pPr algn="ctr"/>
                <a:endParaRPr lang="zh-CN" altLang="en-US" sz="1050" b="1" dirty="0">
                  <a:latin typeface="微软雅黑" panose="020B0503020204020204" pitchFamily="34" charset="-122"/>
                  <a:ea typeface="微软雅黑" panose="020B0503020204020204" pitchFamily="34" charset="-122"/>
                  <a:cs typeface="+mn-ea"/>
                  <a:sym typeface="+mn-lt"/>
                </a:endParaRPr>
              </a:p>
            </p:txBody>
          </p:sp>
        </p:grpSp>
        <p:sp>
          <p:nvSpPr>
            <p:cNvPr id="10" name="矩形 9"/>
            <p:cNvSpPr/>
            <p:nvPr/>
          </p:nvSpPr>
          <p:spPr>
            <a:xfrm>
              <a:off x="5324127" y="2123168"/>
              <a:ext cx="5072369" cy="580588"/>
            </a:xfrm>
            <a:prstGeom prst="rect">
              <a:avLst/>
            </a:prstGeom>
            <a:solidFill>
              <a:schemeClr val="accent5">
                <a:lumMod val="60000"/>
                <a:lumOff val="40000"/>
              </a:schemeClr>
            </a:solidFill>
          </p:spPr>
          <p:txBody>
            <a:bodyPr wrap="square" rtlCol="0" anchor="ctr">
              <a:noAutofit/>
            </a:bodyPr>
            <a:lstStyle/>
            <a:p>
              <a:endParaRPr lang="zh-CN" altLang="en-US" sz="11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2" name="矩形 11"/>
            <p:cNvSpPr/>
            <p:nvPr/>
          </p:nvSpPr>
          <p:spPr>
            <a:xfrm>
              <a:off x="3434805" y="2170088"/>
              <a:ext cx="929080" cy="396134"/>
            </a:xfrm>
            <a:prstGeom prst="rect">
              <a:avLst/>
            </a:prstGeom>
          </p:spPr>
          <p:txBody>
            <a:bodyPr wrap="non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mn-ea"/>
                  <a:sym typeface="+mn-lt"/>
                </a:rPr>
                <a:t>项目立项</a:t>
              </a:r>
              <a:endParaRPr lang="en-US" altLang="zh-CN" sz="14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3" name="矩形 12"/>
            <p:cNvSpPr/>
            <p:nvPr/>
          </p:nvSpPr>
          <p:spPr>
            <a:xfrm>
              <a:off x="7244611" y="2200435"/>
              <a:ext cx="1295755" cy="396134"/>
            </a:xfrm>
            <a:prstGeom prst="rect">
              <a:avLst/>
            </a:prstGeom>
          </p:spPr>
          <p:txBody>
            <a:bodyPr wrap="squar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mn-ea"/>
                  <a:sym typeface="+mn-lt"/>
                </a:rPr>
                <a:t>项目执行</a:t>
              </a:r>
              <a:endParaRPr lang="en-US" altLang="zh-CN" sz="14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5" name="矩形 14"/>
            <p:cNvSpPr/>
            <p:nvPr/>
          </p:nvSpPr>
          <p:spPr>
            <a:xfrm>
              <a:off x="10503256" y="2108208"/>
              <a:ext cx="1988678" cy="580588"/>
            </a:xfrm>
            <a:prstGeom prst="rect">
              <a:avLst/>
            </a:prstGeom>
            <a:solidFill>
              <a:schemeClr val="tx2">
                <a:lumMod val="60000"/>
                <a:lumOff val="40000"/>
              </a:schemeClr>
            </a:solidFill>
          </p:spPr>
          <p:txBody>
            <a:bodyPr wrap="square" rtlCol="0" anchor="ctr">
              <a:noAutofit/>
            </a:bodyPr>
            <a:lstStyle/>
            <a:p>
              <a:endParaRPr lang="zh-CN" altLang="en-US" sz="11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6" name="矩形 15"/>
            <p:cNvSpPr/>
            <p:nvPr/>
          </p:nvSpPr>
          <p:spPr>
            <a:xfrm>
              <a:off x="11125435" y="2170089"/>
              <a:ext cx="744320" cy="396134"/>
            </a:xfrm>
            <a:prstGeom prst="rect">
              <a:avLst/>
            </a:prstGeom>
          </p:spPr>
          <p:txBody>
            <a:bodyPr wrap="non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mn-ea"/>
                  <a:sym typeface="+mn-lt"/>
                </a:rPr>
                <a:t>后评估</a:t>
              </a:r>
              <a:endParaRPr lang="en-US" altLang="zh-CN" sz="14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sp>
        <p:nvSpPr>
          <p:cNvPr id="21" name="矩形 20"/>
          <p:cNvSpPr/>
          <p:nvPr/>
        </p:nvSpPr>
        <p:spPr>
          <a:xfrm>
            <a:off x="2704973" y="1110898"/>
            <a:ext cx="1608133" cy="523220"/>
          </a:xfrm>
          <a:prstGeom prst="rect">
            <a:avLst/>
          </a:prstGeom>
        </p:spPr>
        <p:txBody>
          <a:bodyPr wrap="none">
            <a:spAutoFit/>
          </a:bodyPr>
          <a:lstStyle/>
          <a:p>
            <a:pPr algn="ct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2021</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年</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04</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月</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23</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日</a:t>
            </a:r>
            <a:endParaRPr lang="en-US" altLang="zh-CN" sz="1400" b="1" dirty="0">
              <a:solidFill>
                <a:srgbClr val="FF0000"/>
              </a:solidFill>
              <a:latin typeface="微软雅黑" panose="020B0503020204020204" pitchFamily="34" charset="-122"/>
              <a:ea typeface="微软雅黑" panose="020B0503020204020204" pitchFamily="34" charset="-122"/>
              <a:cs typeface="+mn-ea"/>
              <a:sym typeface="+mn-lt"/>
            </a:endParaRPr>
          </a:p>
          <a:p>
            <a:pPr algn="ctr"/>
            <a:r>
              <a:rPr lang="zh-CN" altLang="en-US" sz="1400" b="1" dirty="0">
                <a:solidFill>
                  <a:srgbClr val="FF0000"/>
                </a:solidFill>
                <a:latin typeface="微软雅黑" panose="020B0503020204020204" pitchFamily="34" charset="-122"/>
                <a:ea typeface="微软雅黑" panose="020B0503020204020204" pitchFamily="34" charset="-122"/>
                <a:cs typeface="+mn-ea"/>
                <a:sym typeface="+mn-lt"/>
              </a:rPr>
              <a:t>立项评审</a:t>
            </a:r>
          </a:p>
        </p:txBody>
      </p:sp>
      <p:sp>
        <p:nvSpPr>
          <p:cNvPr id="22" name="流程图: 合并 21"/>
          <p:cNvSpPr/>
          <p:nvPr/>
        </p:nvSpPr>
        <p:spPr>
          <a:xfrm>
            <a:off x="3308076" y="1736590"/>
            <a:ext cx="367066" cy="276437"/>
          </a:xfrm>
          <a:prstGeom prst="flowChartMerge">
            <a:avLst/>
          </a:prstGeom>
          <a:solidFill>
            <a:schemeClr val="accent3">
              <a:lumMod val="50000"/>
            </a:schemeClr>
          </a:solidFill>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3" name="矩形 22"/>
          <p:cNvSpPr/>
          <p:nvPr/>
        </p:nvSpPr>
        <p:spPr>
          <a:xfrm>
            <a:off x="7776038" y="1118764"/>
            <a:ext cx="1497525" cy="523220"/>
          </a:xfrm>
          <a:prstGeom prst="rect">
            <a:avLst/>
          </a:prstGeom>
        </p:spPr>
        <p:txBody>
          <a:bodyPr wrap="none">
            <a:spAutoFit/>
          </a:bodyPr>
          <a:lstStyle/>
          <a:p>
            <a:pPr algn="ct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2022</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年</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9</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月</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01</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日</a:t>
            </a:r>
            <a:endParaRPr lang="en-US" altLang="zh-CN" sz="1400" b="1" dirty="0">
              <a:solidFill>
                <a:srgbClr val="FF0000"/>
              </a:solidFill>
              <a:latin typeface="微软雅黑" panose="020B0503020204020204" pitchFamily="34" charset="-122"/>
              <a:ea typeface="微软雅黑" panose="020B0503020204020204" pitchFamily="34" charset="-122"/>
              <a:cs typeface="+mn-ea"/>
              <a:sym typeface="+mn-lt"/>
            </a:endParaRPr>
          </a:p>
          <a:p>
            <a:pPr algn="ctr"/>
            <a:r>
              <a:rPr lang="zh-CN" altLang="en-US" sz="1400" b="1" dirty="0">
                <a:solidFill>
                  <a:srgbClr val="FF0000"/>
                </a:solidFill>
                <a:latin typeface="微软雅黑" panose="020B0503020204020204" pitchFamily="34" charset="-122"/>
                <a:ea typeface="微软雅黑" panose="020B0503020204020204" pitchFamily="34" charset="-122"/>
                <a:cs typeface="+mn-ea"/>
                <a:sym typeface="+mn-lt"/>
              </a:rPr>
              <a:t>结题评审</a:t>
            </a:r>
          </a:p>
        </p:txBody>
      </p:sp>
      <p:sp>
        <p:nvSpPr>
          <p:cNvPr id="24" name="流程图: 合并 23"/>
          <p:cNvSpPr/>
          <p:nvPr/>
        </p:nvSpPr>
        <p:spPr>
          <a:xfrm>
            <a:off x="8348612" y="1731079"/>
            <a:ext cx="367066" cy="276437"/>
          </a:xfrm>
          <a:prstGeom prst="flowChartMerge">
            <a:avLst/>
          </a:prstGeom>
          <a:solidFill>
            <a:schemeClr val="accent3">
              <a:lumMod val="50000"/>
            </a:schemeClr>
          </a:solidFill>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5" name="矩形 24"/>
          <p:cNvSpPr/>
          <p:nvPr/>
        </p:nvSpPr>
        <p:spPr>
          <a:xfrm>
            <a:off x="9669544" y="1133434"/>
            <a:ext cx="1608133" cy="523220"/>
          </a:xfrm>
          <a:prstGeom prst="rect">
            <a:avLst/>
          </a:prstGeom>
        </p:spPr>
        <p:txBody>
          <a:bodyPr wrap="none">
            <a:spAutoFit/>
          </a:bodyPr>
          <a:lstStyle/>
          <a:p>
            <a:pPr algn="ct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2022</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年</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12</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月</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01</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日</a:t>
            </a:r>
            <a:endParaRPr lang="en-US" altLang="zh-CN" sz="1400" b="1" dirty="0">
              <a:solidFill>
                <a:srgbClr val="FF0000"/>
              </a:solidFill>
              <a:latin typeface="微软雅黑" panose="020B0503020204020204" pitchFamily="34" charset="-122"/>
              <a:ea typeface="微软雅黑" panose="020B0503020204020204" pitchFamily="34" charset="-122"/>
              <a:cs typeface="+mn-ea"/>
              <a:sym typeface="+mn-lt"/>
            </a:endParaRPr>
          </a:p>
          <a:p>
            <a:pPr algn="ctr"/>
            <a:r>
              <a:rPr lang="zh-CN" altLang="en-US" sz="1400" b="1" dirty="0">
                <a:solidFill>
                  <a:srgbClr val="FF0000"/>
                </a:solidFill>
                <a:latin typeface="微软雅黑" panose="020B0503020204020204" pitchFamily="34" charset="-122"/>
                <a:ea typeface="微软雅黑" panose="020B0503020204020204" pitchFamily="34" charset="-122"/>
                <a:cs typeface="+mn-ea"/>
                <a:sym typeface="+mn-lt"/>
              </a:rPr>
              <a:t>后评估</a:t>
            </a:r>
          </a:p>
        </p:txBody>
      </p:sp>
      <p:sp>
        <p:nvSpPr>
          <p:cNvPr id="26" name="流程图: 合并 25"/>
          <p:cNvSpPr/>
          <p:nvPr/>
        </p:nvSpPr>
        <p:spPr>
          <a:xfrm>
            <a:off x="10310247" y="1732064"/>
            <a:ext cx="367066" cy="276437"/>
          </a:xfrm>
          <a:prstGeom prst="flowChartMerge">
            <a:avLst/>
          </a:prstGeom>
          <a:solidFill>
            <a:schemeClr val="accent3">
              <a:lumMod val="50000"/>
            </a:schemeClr>
          </a:solidFill>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8" name="矩形 27"/>
          <p:cNvSpPr/>
          <p:nvPr/>
        </p:nvSpPr>
        <p:spPr>
          <a:xfrm>
            <a:off x="5413722" y="2964701"/>
            <a:ext cx="1013419" cy="261610"/>
          </a:xfrm>
          <a:prstGeom prst="rect">
            <a:avLst/>
          </a:prstGeom>
        </p:spPr>
        <p:txBody>
          <a:bodyPr wrap="none">
            <a:spAutoFit/>
          </a:bodyPr>
          <a:lstStyle/>
          <a:p>
            <a:pPr algn="ctr"/>
            <a:r>
              <a:rPr lang="en-US" altLang="zh-CN" sz="1050" b="1" dirty="0">
                <a:latin typeface="微软雅黑" panose="020B0503020204020204" pitchFamily="34" charset="-122"/>
                <a:ea typeface="微软雅黑" panose="020B0503020204020204" pitchFamily="34" charset="-122"/>
                <a:cs typeface="+mn-ea"/>
                <a:sym typeface="+mn-lt"/>
              </a:rPr>
              <a:t> </a:t>
            </a:r>
            <a:r>
              <a:rPr lang="zh-CN" altLang="en-US" sz="1050" b="1" dirty="0">
                <a:latin typeface="微软雅黑" panose="020B0503020204020204" pitchFamily="34" charset="-122"/>
                <a:ea typeface="微软雅黑" panose="020B0503020204020204" pitchFamily="34" charset="-122"/>
                <a:cs typeface="+mn-ea"/>
                <a:sym typeface="+mn-lt"/>
              </a:rPr>
              <a:t>定期</a:t>
            </a:r>
            <a:r>
              <a:rPr lang="en-US" altLang="zh-CN" sz="1050" b="1" dirty="0">
                <a:latin typeface="微软雅黑" panose="020B0503020204020204" pitchFamily="34" charset="-122"/>
                <a:ea typeface="微软雅黑" panose="020B0503020204020204" pitchFamily="34" charset="-122"/>
                <a:cs typeface="+mn-ea"/>
                <a:sym typeface="+mn-lt"/>
              </a:rPr>
              <a:t>Review</a:t>
            </a:r>
            <a:endParaRPr lang="zh-CN" altLang="en-US" sz="1050" b="1" dirty="0">
              <a:latin typeface="微软雅黑" panose="020B0503020204020204" pitchFamily="34" charset="-122"/>
              <a:ea typeface="微软雅黑" panose="020B0503020204020204" pitchFamily="34" charset="-122"/>
              <a:cs typeface="+mn-ea"/>
              <a:sym typeface="+mn-lt"/>
            </a:endParaRPr>
          </a:p>
        </p:txBody>
      </p:sp>
      <p:graphicFrame>
        <p:nvGraphicFramePr>
          <p:cNvPr id="3" name="表格 2"/>
          <p:cNvGraphicFramePr>
            <a:graphicFrameLocks noGrp="1"/>
          </p:cNvGraphicFramePr>
          <p:nvPr>
            <p:extLst>
              <p:ext uri="{D42A27DB-BD31-4B8C-83A1-F6EECF244321}">
                <p14:modId xmlns:p14="http://schemas.microsoft.com/office/powerpoint/2010/main" val="3611152422"/>
              </p:ext>
            </p:extLst>
          </p:nvPr>
        </p:nvGraphicFramePr>
        <p:xfrm>
          <a:off x="452106" y="3263628"/>
          <a:ext cx="10977897" cy="3219450"/>
        </p:xfrm>
        <a:graphic>
          <a:graphicData uri="http://schemas.openxmlformats.org/drawingml/2006/table">
            <a:tbl>
              <a:tblPr/>
              <a:tblGrid>
                <a:gridCol w="2639846">
                  <a:extLst>
                    <a:ext uri="{9D8B030D-6E8A-4147-A177-3AD203B41FA5}">
                      <a16:colId xmlns:a16="http://schemas.microsoft.com/office/drawing/2014/main" val="3756218826"/>
                    </a:ext>
                  </a:extLst>
                </a:gridCol>
                <a:gridCol w="1529179">
                  <a:extLst>
                    <a:ext uri="{9D8B030D-6E8A-4147-A177-3AD203B41FA5}">
                      <a16:colId xmlns:a16="http://schemas.microsoft.com/office/drawing/2014/main" val="526875931"/>
                    </a:ext>
                  </a:extLst>
                </a:gridCol>
                <a:gridCol w="567406">
                  <a:extLst>
                    <a:ext uri="{9D8B030D-6E8A-4147-A177-3AD203B41FA5}">
                      <a16:colId xmlns:a16="http://schemas.microsoft.com/office/drawing/2014/main" val="2006263018"/>
                    </a:ext>
                  </a:extLst>
                </a:gridCol>
                <a:gridCol w="567406">
                  <a:extLst>
                    <a:ext uri="{9D8B030D-6E8A-4147-A177-3AD203B41FA5}">
                      <a16:colId xmlns:a16="http://schemas.microsoft.com/office/drawing/2014/main" val="3440647363"/>
                    </a:ext>
                  </a:extLst>
                </a:gridCol>
                <a:gridCol w="567406">
                  <a:extLst>
                    <a:ext uri="{9D8B030D-6E8A-4147-A177-3AD203B41FA5}">
                      <a16:colId xmlns:a16="http://schemas.microsoft.com/office/drawing/2014/main" val="1955962484"/>
                    </a:ext>
                  </a:extLst>
                </a:gridCol>
                <a:gridCol w="567406">
                  <a:extLst>
                    <a:ext uri="{9D8B030D-6E8A-4147-A177-3AD203B41FA5}">
                      <a16:colId xmlns:a16="http://schemas.microsoft.com/office/drawing/2014/main" val="557119889"/>
                    </a:ext>
                  </a:extLst>
                </a:gridCol>
                <a:gridCol w="567406">
                  <a:extLst>
                    <a:ext uri="{9D8B030D-6E8A-4147-A177-3AD203B41FA5}">
                      <a16:colId xmlns:a16="http://schemas.microsoft.com/office/drawing/2014/main" val="4097787293"/>
                    </a:ext>
                  </a:extLst>
                </a:gridCol>
                <a:gridCol w="567406">
                  <a:extLst>
                    <a:ext uri="{9D8B030D-6E8A-4147-A177-3AD203B41FA5}">
                      <a16:colId xmlns:a16="http://schemas.microsoft.com/office/drawing/2014/main" val="294284476"/>
                    </a:ext>
                  </a:extLst>
                </a:gridCol>
                <a:gridCol w="567406">
                  <a:extLst>
                    <a:ext uri="{9D8B030D-6E8A-4147-A177-3AD203B41FA5}">
                      <a16:colId xmlns:a16="http://schemas.microsoft.com/office/drawing/2014/main" val="1527049208"/>
                    </a:ext>
                  </a:extLst>
                </a:gridCol>
                <a:gridCol w="567406">
                  <a:extLst>
                    <a:ext uri="{9D8B030D-6E8A-4147-A177-3AD203B41FA5}">
                      <a16:colId xmlns:a16="http://schemas.microsoft.com/office/drawing/2014/main" val="4138061286"/>
                    </a:ext>
                  </a:extLst>
                </a:gridCol>
                <a:gridCol w="567406">
                  <a:extLst>
                    <a:ext uri="{9D8B030D-6E8A-4147-A177-3AD203B41FA5}">
                      <a16:colId xmlns:a16="http://schemas.microsoft.com/office/drawing/2014/main" val="857942533"/>
                    </a:ext>
                  </a:extLst>
                </a:gridCol>
                <a:gridCol w="567406">
                  <a:extLst>
                    <a:ext uri="{9D8B030D-6E8A-4147-A177-3AD203B41FA5}">
                      <a16:colId xmlns:a16="http://schemas.microsoft.com/office/drawing/2014/main" val="1590785814"/>
                    </a:ext>
                  </a:extLst>
                </a:gridCol>
                <a:gridCol w="567406">
                  <a:extLst>
                    <a:ext uri="{9D8B030D-6E8A-4147-A177-3AD203B41FA5}">
                      <a16:colId xmlns:a16="http://schemas.microsoft.com/office/drawing/2014/main" val="2755297497"/>
                    </a:ext>
                  </a:extLst>
                </a:gridCol>
                <a:gridCol w="567406">
                  <a:extLst>
                    <a:ext uri="{9D8B030D-6E8A-4147-A177-3AD203B41FA5}">
                      <a16:colId xmlns:a16="http://schemas.microsoft.com/office/drawing/2014/main" val="595756525"/>
                    </a:ext>
                  </a:extLst>
                </a:gridCol>
              </a:tblGrid>
              <a:tr h="228600">
                <a:tc>
                  <a:txBody>
                    <a:bodyPr/>
                    <a:lstStyle/>
                    <a:p>
                      <a:pPr algn="ctr" fontAlgn="ctr"/>
                      <a:r>
                        <a:rPr lang="en-US" sz="1100" b="1" i="0" u="none" strike="noStrike" dirty="0">
                          <a:solidFill>
                            <a:srgbClr val="FFFFFF"/>
                          </a:solidFill>
                          <a:effectLst/>
                          <a:latin typeface="等线" panose="02010600030101010101" pitchFamily="2" charset="-122"/>
                          <a:ea typeface="等线" panose="02010600030101010101" pitchFamily="2" charset="-122"/>
                        </a:rPr>
                        <a:t>WBS</a:t>
                      </a:r>
                      <a:r>
                        <a:rPr lang="zh-CN" altLang="en-US" sz="1100" b="1" i="0" u="none" strike="noStrike" dirty="0">
                          <a:solidFill>
                            <a:srgbClr val="FFFFFF"/>
                          </a:solidFill>
                          <a:effectLst/>
                          <a:latin typeface="等线" panose="02010600030101010101" pitchFamily="2" charset="-122"/>
                          <a:ea typeface="等线" panose="02010600030101010101" pitchFamily="2" charset="-122"/>
                        </a:rPr>
                        <a:t>任务分解</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zh-CN" altLang="en-US" sz="1100" b="1" i="0" u="none" strike="noStrike">
                          <a:solidFill>
                            <a:srgbClr val="FFFFFF"/>
                          </a:solidFill>
                          <a:effectLst/>
                          <a:latin typeface="等线" panose="02010600030101010101" pitchFamily="2" charset="-122"/>
                          <a:ea typeface="等线" panose="02010600030101010101" pitchFamily="2" charset="-122"/>
                        </a:rPr>
                        <a:t>资源</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dirty="0" smtClean="0">
                          <a:solidFill>
                            <a:srgbClr val="FFFFFF"/>
                          </a:solidFill>
                          <a:effectLst/>
                          <a:latin typeface="等线" panose="02010600030101010101" pitchFamily="2" charset="-122"/>
                          <a:ea typeface="等线" panose="02010600030101010101" pitchFamily="2" charset="-122"/>
                        </a:rPr>
                        <a:t>W1</a:t>
                      </a:r>
                      <a:endParaRPr lang="en-US" sz="1100" b="1" i="0" u="none" strike="noStrike" dirty="0">
                        <a:solidFill>
                          <a:srgbClr val="FFFFFF"/>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dirty="0" smtClean="0">
                          <a:solidFill>
                            <a:srgbClr val="FFFFFF"/>
                          </a:solidFill>
                          <a:effectLst/>
                          <a:latin typeface="等线" panose="02010600030101010101" pitchFamily="2" charset="-122"/>
                          <a:ea typeface="等线" panose="02010600030101010101" pitchFamily="2" charset="-122"/>
                        </a:rPr>
                        <a:t>W2</a:t>
                      </a:r>
                      <a:endParaRPr lang="en-US" sz="1100" b="1" i="0" u="none" strike="noStrike" dirty="0">
                        <a:solidFill>
                          <a:srgbClr val="FFFFFF"/>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dirty="0" smtClean="0">
                          <a:solidFill>
                            <a:srgbClr val="FFFFFF"/>
                          </a:solidFill>
                          <a:effectLst/>
                          <a:latin typeface="等线" panose="02010600030101010101" pitchFamily="2" charset="-122"/>
                          <a:ea typeface="等线" panose="02010600030101010101" pitchFamily="2" charset="-122"/>
                        </a:rPr>
                        <a:t>W3</a:t>
                      </a:r>
                      <a:endParaRPr lang="en-US" sz="1100" b="1" i="0" u="none" strike="noStrike" dirty="0">
                        <a:solidFill>
                          <a:srgbClr val="FFFFFF"/>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dirty="0" smtClean="0">
                          <a:solidFill>
                            <a:srgbClr val="FFFFFF"/>
                          </a:solidFill>
                          <a:effectLst/>
                          <a:latin typeface="等线" panose="02010600030101010101" pitchFamily="2" charset="-122"/>
                          <a:ea typeface="等线" panose="02010600030101010101" pitchFamily="2" charset="-122"/>
                        </a:rPr>
                        <a:t>W4</a:t>
                      </a:r>
                      <a:endParaRPr lang="en-US" sz="1100" b="1" i="0" u="none" strike="noStrike" dirty="0">
                        <a:solidFill>
                          <a:srgbClr val="FFFFFF"/>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dirty="0" smtClean="0">
                          <a:solidFill>
                            <a:srgbClr val="FFFFFF"/>
                          </a:solidFill>
                          <a:effectLst/>
                          <a:latin typeface="等线" panose="02010600030101010101" pitchFamily="2" charset="-122"/>
                          <a:ea typeface="等线" panose="02010600030101010101" pitchFamily="2" charset="-122"/>
                        </a:rPr>
                        <a:t>W5</a:t>
                      </a:r>
                      <a:endParaRPr lang="en-US" sz="1100" b="1" i="0" u="none" strike="noStrike" dirty="0">
                        <a:solidFill>
                          <a:srgbClr val="FFFFFF"/>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dirty="0" smtClean="0">
                          <a:solidFill>
                            <a:srgbClr val="FFFFFF"/>
                          </a:solidFill>
                          <a:effectLst/>
                          <a:latin typeface="等线" panose="02010600030101010101" pitchFamily="2" charset="-122"/>
                          <a:ea typeface="等线" panose="02010600030101010101" pitchFamily="2" charset="-122"/>
                        </a:rPr>
                        <a:t>W6</a:t>
                      </a:r>
                      <a:endParaRPr lang="en-US" sz="1100" b="1" i="0" u="none" strike="noStrike" dirty="0">
                        <a:solidFill>
                          <a:srgbClr val="FFFFFF"/>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dirty="0">
                          <a:solidFill>
                            <a:srgbClr val="FFFFFF"/>
                          </a:solidFill>
                          <a:effectLst/>
                          <a:latin typeface="等线" panose="02010600030101010101" pitchFamily="2" charset="-122"/>
                          <a:ea typeface="等线" panose="02010600030101010101" pitchFamily="2" charset="-122"/>
                        </a:rPr>
                        <a:t>W7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dirty="0">
                          <a:solidFill>
                            <a:srgbClr val="FFFFFF"/>
                          </a:solidFill>
                          <a:effectLst/>
                          <a:latin typeface="等线" panose="02010600030101010101" pitchFamily="2" charset="-122"/>
                          <a:ea typeface="等线" panose="02010600030101010101" pitchFamily="2" charset="-122"/>
                        </a:rPr>
                        <a:t>W8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dirty="0">
                          <a:solidFill>
                            <a:srgbClr val="FFFFFF"/>
                          </a:solidFill>
                          <a:effectLst/>
                          <a:latin typeface="等线" panose="02010600030101010101" pitchFamily="2" charset="-122"/>
                          <a:ea typeface="等线" panose="02010600030101010101" pitchFamily="2" charset="-122"/>
                        </a:rPr>
                        <a:t>W12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extLst>
                  <a:ext uri="{0D108BD9-81ED-4DB2-BD59-A6C34878D82A}">
                    <a16:rowId xmlns:a16="http://schemas.microsoft.com/office/drawing/2014/main" val="1559297964"/>
                  </a:ext>
                </a:extLst>
              </a:tr>
              <a:tr h="180975">
                <a:tc>
                  <a:txBody>
                    <a:bodyPr/>
                    <a:lstStyle/>
                    <a:p>
                      <a:pPr algn="l" fontAlgn="ctr"/>
                      <a:r>
                        <a:rPr lang="en-US" altLang="zh-CN" sz="1100" b="1" i="0" u="none" strike="noStrike" dirty="0">
                          <a:solidFill>
                            <a:srgbClr val="000000"/>
                          </a:solidFill>
                          <a:effectLst/>
                          <a:latin typeface="等线" panose="02010600030101010101" pitchFamily="2" charset="-122"/>
                          <a:ea typeface="等线" panose="02010600030101010101" pitchFamily="2" charset="-122"/>
                        </a:rPr>
                        <a:t>0.</a:t>
                      </a:r>
                      <a:r>
                        <a:rPr lang="zh-CN" altLang="en-US" sz="1100" b="1" i="0" u="none" strike="noStrike" dirty="0">
                          <a:solidFill>
                            <a:srgbClr val="000000"/>
                          </a:solidFill>
                          <a:effectLst/>
                          <a:latin typeface="等线" panose="02010600030101010101" pitchFamily="2" charset="-122"/>
                          <a:ea typeface="等线" panose="02010600030101010101" pitchFamily="2" charset="-122"/>
                        </a:rPr>
                        <a:t>启动</a:t>
                      </a:r>
                      <a:r>
                        <a:rPr lang="en-US" sz="1100" b="1" i="0" u="none" strike="noStrike" dirty="0">
                          <a:solidFill>
                            <a:srgbClr val="000000"/>
                          </a:solidFill>
                          <a:effectLst/>
                          <a:latin typeface="等线" panose="02010600030101010101" pitchFamily="2" charset="-122"/>
                          <a:ea typeface="等线" panose="02010600030101010101" pitchFamily="2" charset="-122"/>
                        </a:rPr>
                        <a:t>Kickoff</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74747580"/>
                  </a:ext>
                </a:extLst>
              </a:tr>
              <a:tr h="180975">
                <a:tc>
                  <a:txBody>
                    <a:bodyPr/>
                    <a:lstStyle/>
                    <a:p>
                      <a:pPr algn="l"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0.1</a:t>
                      </a:r>
                      <a:r>
                        <a:rPr lang="zh-CN" altLang="en-US" sz="1100" b="0" i="0" u="none" strike="noStrike" dirty="0">
                          <a:solidFill>
                            <a:srgbClr val="000000"/>
                          </a:solidFill>
                          <a:effectLst/>
                          <a:latin typeface="等线" panose="02010600030101010101" pitchFamily="2" charset="-122"/>
                          <a:ea typeface="等线" panose="02010600030101010101" pitchFamily="2" charset="-122"/>
                        </a:rPr>
                        <a:t>启动项目</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项目组核心成员</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02805747"/>
                  </a:ext>
                </a:extLst>
              </a:tr>
              <a:tr h="180975">
                <a:tc>
                  <a:txBody>
                    <a:bodyPr/>
                    <a:lstStyle/>
                    <a:p>
                      <a:pPr algn="l" fontAlgn="ctr"/>
                      <a:r>
                        <a:rPr lang="en-US" sz="1100" b="1" i="0" u="none" strike="noStrike" dirty="0" smtClean="0">
                          <a:solidFill>
                            <a:srgbClr val="000000"/>
                          </a:solidFill>
                          <a:effectLst/>
                          <a:latin typeface="等线" panose="02010600030101010101" pitchFamily="2" charset="-122"/>
                          <a:ea typeface="等线" panose="02010600030101010101" pitchFamily="2" charset="-122"/>
                        </a:rPr>
                        <a:t>1.</a:t>
                      </a:r>
                      <a:r>
                        <a:rPr lang="zh-CN" altLang="en-US" sz="1100" b="1" i="0" u="none" strike="noStrike" dirty="0" smtClean="0">
                          <a:solidFill>
                            <a:srgbClr val="000000"/>
                          </a:solidFill>
                          <a:effectLst/>
                          <a:latin typeface="等线" panose="02010600030101010101" pitchFamily="2" charset="-122"/>
                          <a:ea typeface="等线" panose="02010600030101010101" pitchFamily="2" charset="-122"/>
                        </a:rPr>
                        <a:t>数字化选型</a:t>
                      </a:r>
                      <a:endParaRPr lang="en-US"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extLst>
                  <a:ext uri="{0D108BD9-81ED-4DB2-BD59-A6C34878D82A}">
                    <a16:rowId xmlns:a16="http://schemas.microsoft.com/office/drawing/2014/main" val="1563903548"/>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rgbClr val="000000"/>
                          </a:solidFill>
                          <a:effectLst/>
                          <a:latin typeface="等线" panose="02010600030101010101" pitchFamily="2" charset="-122"/>
                          <a:ea typeface="等线" panose="02010600030101010101" pitchFamily="2" charset="-122"/>
                        </a:rPr>
                        <a:t>1.1</a:t>
                      </a:r>
                      <a:r>
                        <a:rPr lang="en-US" sz="1100" b="0" i="0" u="none" strike="noStrike" baseline="0" dirty="0" smtClean="0">
                          <a:solidFill>
                            <a:srgbClr val="000000"/>
                          </a:solidFill>
                          <a:effectLst/>
                          <a:latin typeface="等线" panose="02010600030101010101" pitchFamily="2" charset="-122"/>
                          <a:ea typeface="等线" panose="02010600030101010101" pitchFamily="2" charset="-122"/>
                        </a:rPr>
                        <a:t> </a:t>
                      </a:r>
                      <a:r>
                        <a:rPr lang="zh-CN" altLang="en-US" sz="1100" b="0" i="0" u="none" strike="noStrike" baseline="0" dirty="0" smtClean="0">
                          <a:solidFill>
                            <a:srgbClr val="000000"/>
                          </a:solidFill>
                          <a:effectLst/>
                          <a:latin typeface="等线" panose="02010600030101010101" pitchFamily="2" charset="-122"/>
                          <a:ea typeface="等线" panose="02010600030101010101" pitchFamily="2" charset="-122"/>
                        </a:rPr>
                        <a:t>发电机部分选型需求分析与</a:t>
                      </a:r>
                      <a:r>
                        <a:rPr lang="en-US" altLang="zh-CN" sz="1100" b="0" i="0" u="none" strike="noStrike" dirty="0" smtClean="0">
                          <a:solidFill>
                            <a:srgbClr val="000000"/>
                          </a:solidFill>
                          <a:effectLst/>
                          <a:latin typeface="等线" panose="02010600030101010101" pitchFamily="2" charset="-122"/>
                          <a:ea typeface="等线" panose="02010600030101010101" pitchFamily="2" charset="-122"/>
                        </a:rPr>
                        <a:t>excel</a:t>
                      </a: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程序编写</a:t>
                      </a:r>
                      <a:endParaRPr lang="en-US" altLang="zh-CN" sz="1100" b="0" i="0" u="none" strike="noStrike" dirty="0" smtClean="0">
                        <a:solidFill>
                          <a:srgbClr val="000000"/>
                        </a:solidFill>
                        <a:effectLst/>
                        <a:latin typeface="等线" panose="02010600030101010101" pitchFamily="2" charset="-122"/>
                        <a:ea typeface="等线" panose="02010600030101010101" pitchFamily="2" charset="-122"/>
                      </a:endParaRP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钟云龙</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605637738"/>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rgbClr val="000000"/>
                          </a:solidFill>
                          <a:effectLst/>
                          <a:latin typeface="等线" panose="02010600030101010101" pitchFamily="2" charset="-122"/>
                          <a:ea typeface="等线" panose="02010600030101010101" pitchFamily="2" charset="-122"/>
                        </a:rPr>
                        <a:t>1.2</a:t>
                      </a:r>
                      <a:r>
                        <a:rPr lang="en-US" sz="1100" b="0" i="0" u="none" strike="noStrike" baseline="0" dirty="0" smtClean="0">
                          <a:solidFill>
                            <a:srgbClr val="000000"/>
                          </a:solidFill>
                          <a:effectLst/>
                          <a:latin typeface="等线" panose="02010600030101010101" pitchFamily="2" charset="-122"/>
                          <a:ea typeface="等线" panose="02010600030101010101" pitchFamily="2" charset="-122"/>
                        </a:rPr>
                        <a:t> </a:t>
                      </a:r>
                      <a:r>
                        <a:rPr lang="zh-CN" altLang="en-US" sz="1100" b="0" i="0" u="none" strike="noStrike" baseline="0" dirty="0" smtClean="0">
                          <a:solidFill>
                            <a:srgbClr val="000000"/>
                          </a:solidFill>
                          <a:effectLst/>
                          <a:latin typeface="等线" panose="02010600030101010101" pitchFamily="2" charset="-122"/>
                          <a:ea typeface="等线" panose="02010600030101010101" pitchFamily="2" charset="-122"/>
                        </a:rPr>
                        <a:t>电气一二次部分选型需求分析与</a:t>
                      </a:r>
                      <a:r>
                        <a:rPr lang="en-US" altLang="zh-CN" sz="1100" b="0" i="0" u="none" strike="noStrike" dirty="0" smtClean="0">
                          <a:solidFill>
                            <a:srgbClr val="000000"/>
                          </a:solidFill>
                          <a:effectLst/>
                          <a:latin typeface="等线" panose="02010600030101010101" pitchFamily="2" charset="-122"/>
                          <a:ea typeface="等线" panose="02010600030101010101" pitchFamily="2" charset="-122"/>
                        </a:rPr>
                        <a:t>excel</a:t>
                      </a: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程序编写</a:t>
                      </a:r>
                      <a:endParaRPr lang="en-US" altLang="zh-CN" sz="1100" b="0" i="0" u="none" strike="noStrike" dirty="0" smtClean="0">
                        <a:solidFill>
                          <a:srgbClr val="000000"/>
                        </a:solidFill>
                        <a:effectLst/>
                        <a:latin typeface="等线" panose="02010600030101010101" pitchFamily="2" charset="-122"/>
                        <a:ea typeface="等线" panose="02010600030101010101" pitchFamily="2" charset="-122"/>
                      </a:endParaRP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朱秀贤</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842409143"/>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rgbClr val="000000"/>
                          </a:solidFill>
                          <a:effectLst/>
                          <a:latin typeface="等线" panose="02010600030101010101" pitchFamily="2" charset="-122"/>
                          <a:ea typeface="等线" panose="02010600030101010101" pitchFamily="2" charset="-122"/>
                        </a:rPr>
                        <a:t>1.3</a:t>
                      </a:r>
                      <a:r>
                        <a:rPr lang="en-US" sz="1100" b="0" i="0" u="none" strike="noStrike" baseline="0" dirty="0" smtClean="0">
                          <a:solidFill>
                            <a:srgbClr val="000000"/>
                          </a:solidFill>
                          <a:effectLst/>
                          <a:latin typeface="等线" panose="02010600030101010101" pitchFamily="2" charset="-122"/>
                          <a:ea typeface="等线" panose="02010600030101010101" pitchFamily="2" charset="-122"/>
                        </a:rPr>
                        <a:t> </a:t>
                      </a:r>
                      <a:r>
                        <a:rPr lang="zh-CN" altLang="en-US" sz="1100" b="0" i="0" u="none" strike="noStrike" baseline="0" dirty="0" smtClean="0">
                          <a:solidFill>
                            <a:srgbClr val="000000"/>
                          </a:solidFill>
                          <a:effectLst/>
                          <a:latin typeface="等线" panose="02010600030101010101" pitchFamily="2" charset="-122"/>
                          <a:ea typeface="等线" panose="02010600030101010101" pitchFamily="2" charset="-122"/>
                        </a:rPr>
                        <a:t>变流器部分选型需求分析与</a:t>
                      </a:r>
                      <a:r>
                        <a:rPr lang="en-US" altLang="zh-CN" sz="1100" b="0" i="0" u="none" strike="noStrike" dirty="0" smtClean="0">
                          <a:solidFill>
                            <a:srgbClr val="000000"/>
                          </a:solidFill>
                          <a:effectLst/>
                          <a:latin typeface="等线" panose="02010600030101010101" pitchFamily="2" charset="-122"/>
                          <a:ea typeface="等线" panose="02010600030101010101" pitchFamily="2" charset="-122"/>
                        </a:rPr>
                        <a:t>excel</a:t>
                      </a: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程序编写</a:t>
                      </a:r>
                      <a:endParaRPr lang="en-US" altLang="zh-CN" sz="1100" b="0" i="0" u="none" strike="noStrike" dirty="0" smtClean="0">
                        <a:solidFill>
                          <a:srgbClr val="000000"/>
                        </a:solidFill>
                        <a:effectLst/>
                        <a:latin typeface="等线" panose="02010600030101010101" pitchFamily="2" charset="-122"/>
                        <a:ea typeface="等线" panose="02010600030101010101" pitchFamily="2" charset="-122"/>
                      </a:endParaRP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吴延俊</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07658850"/>
                  </a:ext>
                </a:extLst>
              </a:tr>
              <a:tr h="180975">
                <a:tc>
                  <a:txBody>
                    <a:bodyPr/>
                    <a:lstStyle/>
                    <a:p>
                      <a:pPr algn="l" fontAlgn="ctr"/>
                      <a:r>
                        <a:rPr lang="en-US" sz="1100" b="0" i="0" u="none" strike="noStrike" dirty="0" smtClean="0">
                          <a:solidFill>
                            <a:srgbClr val="000000"/>
                          </a:solidFill>
                          <a:effectLst/>
                          <a:latin typeface="等线" panose="02010600030101010101" pitchFamily="2" charset="-122"/>
                          <a:ea typeface="等线" panose="02010600030101010101" pitchFamily="2" charset="-122"/>
                        </a:rPr>
                        <a:t>1</a:t>
                      </a:r>
                      <a:r>
                        <a:rPr lang="en-US" altLang="zh-CN" sz="1100" b="0" i="0" u="none" strike="noStrike" dirty="0" smtClean="0">
                          <a:solidFill>
                            <a:srgbClr val="000000"/>
                          </a:solidFill>
                          <a:effectLst/>
                          <a:latin typeface="等线" panose="02010600030101010101" pitchFamily="2" charset="-122"/>
                          <a:ea typeface="等线" panose="02010600030101010101" pitchFamily="2" charset="-122"/>
                        </a:rPr>
                        <a:t>.4 </a:t>
                      </a: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软件程序的编写与实现</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吴延俊</a:t>
                      </a:r>
                      <a:r>
                        <a:rPr lang="en-US" altLang="zh-CN" sz="1100" b="0" i="0" u="none" strike="noStrike" dirty="0" smtClean="0">
                          <a:solidFill>
                            <a:srgbClr val="000000"/>
                          </a:solidFill>
                          <a:effectLst/>
                          <a:latin typeface="等线" panose="02010600030101010101" pitchFamily="2" charset="-122"/>
                          <a:ea typeface="等线" panose="02010600030101010101" pitchFamily="2" charset="-122"/>
                        </a:rPr>
                        <a:t>/</a:t>
                      </a: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外包</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306090703"/>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smtClean="0">
                          <a:solidFill>
                            <a:srgbClr val="000000"/>
                          </a:solidFill>
                          <a:effectLst/>
                          <a:latin typeface="等线" panose="02010600030101010101" pitchFamily="2" charset="-122"/>
                          <a:ea typeface="等线" panose="02010600030101010101" pitchFamily="2" charset="-122"/>
                        </a:rPr>
                        <a:t>1.5 </a:t>
                      </a: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软件升级，结合上层软件接口</a:t>
                      </a:r>
                      <a:endParaRPr lang="en-US" altLang="zh-CN" sz="1100" b="0" i="0" u="none" strike="noStrike" dirty="0" smtClean="0">
                        <a:solidFill>
                          <a:srgbClr val="000000"/>
                        </a:solidFill>
                        <a:effectLst/>
                        <a:latin typeface="等线" panose="02010600030101010101" pitchFamily="2" charset="-122"/>
                        <a:ea typeface="等线" panose="02010600030101010101" pitchFamily="2" charset="-122"/>
                      </a:endParaRP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外包</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783222141"/>
                  </a:ext>
                </a:extLst>
              </a:tr>
              <a:tr h="180975">
                <a:tc>
                  <a:txBody>
                    <a:bodyPr/>
                    <a:lstStyle/>
                    <a:p>
                      <a:pPr algn="l" fontAlgn="ctr"/>
                      <a:r>
                        <a:rPr lang="en-US" sz="1100" b="1" i="0" u="none" strike="noStrike" dirty="0" smtClean="0">
                          <a:solidFill>
                            <a:srgbClr val="000000"/>
                          </a:solidFill>
                          <a:effectLst/>
                          <a:latin typeface="等线" panose="02010600030101010101" pitchFamily="2" charset="-122"/>
                          <a:ea typeface="等线" panose="02010600030101010101" pitchFamily="2" charset="-122"/>
                        </a:rPr>
                        <a:t>2.</a:t>
                      </a:r>
                      <a:r>
                        <a:rPr lang="zh-CN" altLang="en-US" sz="1100" b="1" i="0" u="none" strike="noStrike" dirty="0" smtClean="0">
                          <a:solidFill>
                            <a:srgbClr val="000000"/>
                          </a:solidFill>
                          <a:effectLst/>
                          <a:latin typeface="等线" panose="02010600030101010101" pitchFamily="2" charset="-122"/>
                          <a:ea typeface="等线" panose="02010600030101010101" pitchFamily="2" charset="-122"/>
                        </a:rPr>
                        <a:t>边界计算与设计优化需求分析（计算生成哪些参数，输出形式与接口。）</a:t>
                      </a:r>
                      <a:endParaRPr lang="en-US"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571216023"/>
                  </a:ext>
                </a:extLst>
              </a:tr>
              <a:tr h="180975">
                <a:tc>
                  <a:txBody>
                    <a:bodyPr/>
                    <a:lstStyle/>
                    <a:p>
                      <a:pPr algn="l" fontAlgn="ctr"/>
                      <a:r>
                        <a:rPr lang="en-US" sz="1100" b="0" i="0" u="none" strike="noStrike" dirty="0" smtClean="0">
                          <a:solidFill>
                            <a:srgbClr val="000000"/>
                          </a:solidFill>
                          <a:effectLst/>
                          <a:latin typeface="等线" panose="02010600030101010101" pitchFamily="2" charset="-122"/>
                          <a:ea typeface="等线" panose="02010600030101010101" pitchFamily="2" charset="-122"/>
                        </a:rPr>
                        <a:t>2.1 </a:t>
                      </a: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双馈、鼠笼、永磁电驱动系统模型与公式整理（</a:t>
                      </a:r>
                      <a:r>
                        <a:rPr lang="en-US" altLang="zh-CN" sz="1100" b="0" i="0" u="none" strike="noStrike" dirty="0" smtClean="0">
                          <a:solidFill>
                            <a:srgbClr val="000000"/>
                          </a:solidFill>
                          <a:effectLst/>
                          <a:latin typeface="等线" panose="02010600030101010101" pitchFamily="2" charset="-122"/>
                          <a:ea typeface="等线" panose="02010600030101010101" pitchFamily="2" charset="-122"/>
                        </a:rPr>
                        <a:t>excel</a:t>
                      </a: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程序或</a:t>
                      </a:r>
                      <a:r>
                        <a:rPr lang="en-US" altLang="zh-CN" sz="1100" b="0" i="0" u="none" strike="noStrike" dirty="0" err="1" smtClean="0">
                          <a:solidFill>
                            <a:srgbClr val="000000"/>
                          </a:solidFill>
                          <a:effectLst/>
                          <a:latin typeface="等线" panose="02010600030101010101" pitchFamily="2" charset="-122"/>
                          <a:ea typeface="等线" panose="02010600030101010101" pitchFamily="2" charset="-122"/>
                        </a:rPr>
                        <a:t>Matlab</a:t>
                      </a: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程序）</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钟云龙</a:t>
                      </a:r>
                      <a:r>
                        <a:rPr lang="en-US" altLang="zh-CN" sz="1100" b="0" i="0" u="none" strike="noStrike" dirty="0" smtClean="0">
                          <a:solidFill>
                            <a:srgbClr val="000000"/>
                          </a:solidFill>
                          <a:effectLst/>
                          <a:latin typeface="等线" panose="02010600030101010101" pitchFamily="2" charset="-122"/>
                          <a:ea typeface="等线" panose="02010600030101010101" pitchFamily="2" charset="-122"/>
                        </a:rPr>
                        <a:t>/</a:t>
                      </a: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吴延俊</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628294788"/>
                  </a:ext>
                </a:extLst>
              </a:tr>
              <a:tr h="180975">
                <a:tc>
                  <a:txBody>
                    <a:bodyPr/>
                    <a:lstStyle/>
                    <a:p>
                      <a:pPr algn="l" fontAlgn="ctr"/>
                      <a:r>
                        <a:rPr lang="en-US" sz="1100" b="0" i="0" u="none" strike="noStrike" dirty="0" smtClean="0">
                          <a:solidFill>
                            <a:srgbClr val="000000"/>
                          </a:solidFill>
                          <a:effectLst/>
                          <a:latin typeface="等线" panose="02010600030101010101" pitchFamily="2" charset="-122"/>
                          <a:ea typeface="等线" panose="02010600030101010101" pitchFamily="2" charset="-122"/>
                        </a:rPr>
                        <a:t>2</a:t>
                      </a:r>
                      <a:r>
                        <a:rPr lang="en-US" altLang="zh-CN" sz="1100" b="0" i="0" u="none" strike="noStrike" dirty="0" smtClean="0">
                          <a:solidFill>
                            <a:srgbClr val="000000"/>
                          </a:solidFill>
                          <a:effectLst/>
                          <a:latin typeface="等线" panose="02010600030101010101" pitchFamily="2" charset="-122"/>
                          <a:ea typeface="等线" panose="02010600030101010101" pitchFamily="2" charset="-122"/>
                        </a:rPr>
                        <a:t>.2 </a:t>
                      </a: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软件程序编写与实现</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吴延俊</a:t>
                      </a:r>
                      <a:r>
                        <a:rPr lang="en-US" altLang="zh-CN" sz="1100" b="0" i="0" u="none" strike="noStrike" dirty="0" smtClean="0">
                          <a:solidFill>
                            <a:srgbClr val="000000"/>
                          </a:solidFill>
                          <a:effectLst/>
                          <a:latin typeface="等线" panose="02010600030101010101" pitchFamily="2" charset="-122"/>
                          <a:ea typeface="等线" panose="02010600030101010101" pitchFamily="2" charset="-122"/>
                        </a:rPr>
                        <a:t>/</a:t>
                      </a: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外包</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031145124"/>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rgbClr val="000000"/>
                          </a:solidFill>
                          <a:effectLst/>
                          <a:latin typeface="等线" panose="02010600030101010101" pitchFamily="2" charset="-122"/>
                          <a:ea typeface="等线" panose="02010600030101010101" pitchFamily="2" charset="-122"/>
                        </a:rPr>
                        <a:t>2</a:t>
                      </a:r>
                      <a:r>
                        <a:rPr lang="en-US" altLang="zh-CN" sz="1100" b="0" i="0" u="none" strike="noStrike" dirty="0" smtClean="0">
                          <a:solidFill>
                            <a:srgbClr val="000000"/>
                          </a:solidFill>
                          <a:effectLst/>
                          <a:latin typeface="等线" panose="02010600030101010101" pitchFamily="2" charset="-122"/>
                          <a:ea typeface="等线" panose="02010600030101010101" pitchFamily="2" charset="-122"/>
                        </a:rPr>
                        <a:t>.3 </a:t>
                      </a: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软件升级，结合上层软件接</a:t>
                      </a:r>
                      <a:endParaRPr lang="en-US" altLang="zh-CN" sz="1100" b="0" i="0" u="none" strike="noStrike" dirty="0" smtClean="0">
                        <a:solidFill>
                          <a:srgbClr val="000000"/>
                        </a:solidFill>
                        <a:effectLst/>
                        <a:latin typeface="等线" panose="02010600030101010101" pitchFamily="2" charset="-122"/>
                        <a:ea typeface="等线" panose="02010600030101010101" pitchFamily="2" charset="-122"/>
                      </a:endParaRP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外包</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138552526"/>
                  </a:ext>
                </a:extLst>
              </a:tr>
            </a:tbl>
          </a:graphicData>
        </a:graphic>
      </p:graphicFrame>
      <p:sp>
        <p:nvSpPr>
          <p:cNvPr id="2" name="右大括号 1"/>
          <p:cNvSpPr/>
          <p:nvPr/>
        </p:nvSpPr>
        <p:spPr>
          <a:xfrm rot="5400000">
            <a:off x="5765185" y="246310"/>
            <a:ext cx="443219" cy="4928954"/>
          </a:xfrm>
          <a:prstGeom prst="rightBrace">
            <a:avLst>
              <a:gd name="adj1" fmla="val 72239"/>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流程图: 合并 26"/>
          <p:cNvSpPr/>
          <p:nvPr/>
        </p:nvSpPr>
        <p:spPr>
          <a:xfrm rot="10800000">
            <a:off x="5803261" y="2619013"/>
            <a:ext cx="367066" cy="276437"/>
          </a:xfrm>
          <a:prstGeom prst="flowChartMerge">
            <a:avLst/>
          </a:prstGeom>
          <a:solidFill>
            <a:schemeClr val="accent5">
              <a:lumMod val="40000"/>
              <a:lumOff val="60000"/>
            </a:schemeClr>
          </a:solidFill>
          <a:ln w="25400">
            <a:solidFill>
              <a:schemeClr val="tx1"/>
            </a:solidFill>
            <a:prstDash val="sysDash"/>
          </a:ln>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8157189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52106" y="572466"/>
            <a:ext cx="8919493"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项目计划</a:t>
            </a:r>
            <a:endParaRPr lang="en-US" altLang="zh-CN" sz="3200" dirty="0">
              <a:solidFill>
                <a:srgbClr val="0093CA"/>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1081868" y="1740320"/>
            <a:ext cx="9484383" cy="905332"/>
            <a:chOff x="2812668" y="1369585"/>
            <a:chExt cx="9760344" cy="1517657"/>
          </a:xfrm>
        </p:grpSpPr>
        <p:grpSp>
          <p:nvGrpSpPr>
            <p:cNvPr id="9" name="组合 8"/>
            <p:cNvGrpSpPr/>
            <p:nvPr/>
          </p:nvGrpSpPr>
          <p:grpSpPr>
            <a:xfrm>
              <a:off x="2812668" y="1369585"/>
              <a:ext cx="9760344" cy="1517657"/>
              <a:chOff x="2004516" y="1591514"/>
              <a:chExt cx="7568247" cy="1180809"/>
            </a:xfrm>
          </p:grpSpPr>
          <p:sp>
            <p:nvSpPr>
              <p:cNvPr id="17" name="梯形 16"/>
              <p:cNvSpPr/>
              <p:nvPr/>
            </p:nvSpPr>
            <p:spPr>
              <a:xfrm rot="5400000">
                <a:off x="2593155" y="1446438"/>
                <a:ext cx="737246" cy="1914524"/>
              </a:xfrm>
              <a:prstGeom prst="trapezoid">
                <a:avLst>
                  <a:gd name="adj" fmla="val 19353"/>
                </a:avLst>
              </a:prstGeom>
              <a:solidFill>
                <a:schemeClr val="accent1">
                  <a:lumMod val="75000"/>
                </a:schemeClr>
              </a:solidFill>
            </p:spPr>
            <p:txBody>
              <a:bodyPr wrap="square" rtlCol="0" anchor="ctr">
                <a:noAutofit/>
              </a:bodyPr>
              <a:lstStyle/>
              <a:p>
                <a:pPr algn="ctr"/>
                <a:endParaRPr lang="zh-CN" altLang="en-US" sz="11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8" name="矩形 17"/>
              <p:cNvSpPr/>
              <p:nvPr/>
            </p:nvSpPr>
            <p:spPr>
              <a:xfrm>
                <a:off x="9425353" y="1591514"/>
                <a:ext cx="147410" cy="254275"/>
              </a:xfrm>
              <a:prstGeom prst="rect">
                <a:avLst/>
              </a:prstGeom>
            </p:spPr>
            <p:txBody>
              <a:bodyPr wrap="none">
                <a:spAutoFit/>
              </a:bodyPr>
              <a:lstStyle/>
              <a:p>
                <a:pPr algn="ctr"/>
                <a:endParaRPr lang="zh-CN" altLang="en-US" sz="1050" b="1" dirty="0">
                  <a:latin typeface="微软雅黑" panose="020B0503020204020204" pitchFamily="34" charset="-122"/>
                  <a:ea typeface="微软雅黑" panose="020B0503020204020204" pitchFamily="34" charset="-122"/>
                  <a:cs typeface="+mn-ea"/>
                  <a:sym typeface="+mn-lt"/>
                </a:endParaRPr>
              </a:p>
            </p:txBody>
          </p:sp>
        </p:grpSp>
        <p:sp>
          <p:nvSpPr>
            <p:cNvPr id="10" name="矩形 9"/>
            <p:cNvSpPr/>
            <p:nvPr/>
          </p:nvSpPr>
          <p:spPr>
            <a:xfrm>
              <a:off x="5324127" y="2123168"/>
              <a:ext cx="5072369" cy="580588"/>
            </a:xfrm>
            <a:prstGeom prst="rect">
              <a:avLst/>
            </a:prstGeom>
            <a:solidFill>
              <a:schemeClr val="accent5">
                <a:lumMod val="60000"/>
                <a:lumOff val="40000"/>
              </a:schemeClr>
            </a:solidFill>
          </p:spPr>
          <p:txBody>
            <a:bodyPr wrap="square" rtlCol="0" anchor="ctr">
              <a:noAutofit/>
            </a:bodyPr>
            <a:lstStyle/>
            <a:p>
              <a:endParaRPr lang="zh-CN" altLang="en-US" sz="11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2" name="矩形 11"/>
            <p:cNvSpPr/>
            <p:nvPr/>
          </p:nvSpPr>
          <p:spPr>
            <a:xfrm>
              <a:off x="3434805" y="2170088"/>
              <a:ext cx="929080" cy="396134"/>
            </a:xfrm>
            <a:prstGeom prst="rect">
              <a:avLst/>
            </a:prstGeom>
          </p:spPr>
          <p:txBody>
            <a:bodyPr wrap="non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mn-ea"/>
                  <a:sym typeface="+mn-lt"/>
                </a:rPr>
                <a:t>项目立项</a:t>
              </a:r>
              <a:endParaRPr lang="en-US" altLang="zh-CN" sz="14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3" name="矩形 12"/>
            <p:cNvSpPr/>
            <p:nvPr/>
          </p:nvSpPr>
          <p:spPr>
            <a:xfrm>
              <a:off x="7244611" y="2200435"/>
              <a:ext cx="1295755" cy="396134"/>
            </a:xfrm>
            <a:prstGeom prst="rect">
              <a:avLst/>
            </a:prstGeom>
          </p:spPr>
          <p:txBody>
            <a:bodyPr wrap="squar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mn-ea"/>
                  <a:sym typeface="+mn-lt"/>
                </a:rPr>
                <a:t>项目执行</a:t>
              </a:r>
              <a:endParaRPr lang="en-US" altLang="zh-CN" sz="14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5" name="矩形 14"/>
            <p:cNvSpPr/>
            <p:nvPr/>
          </p:nvSpPr>
          <p:spPr>
            <a:xfrm>
              <a:off x="10503256" y="2108208"/>
              <a:ext cx="1988678" cy="580588"/>
            </a:xfrm>
            <a:prstGeom prst="rect">
              <a:avLst/>
            </a:prstGeom>
            <a:solidFill>
              <a:schemeClr val="tx2">
                <a:lumMod val="60000"/>
                <a:lumOff val="40000"/>
              </a:schemeClr>
            </a:solidFill>
          </p:spPr>
          <p:txBody>
            <a:bodyPr wrap="square" rtlCol="0" anchor="ctr">
              <a:noAutofit/>
            </a:bodyPr>
            <a:lstStyle/>
            <a:p>
              <a:endParaRPr lang="zh-CN" altLang="en-US" sz="11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6" name="矩形 15"/>
            <p:cNvSpPr/>
            <p:nvPr/>
          </p:nvSpPr>
          <p:spPr>
            <a:xfrm>
              <a:off x="11125435" y="2170089"/>
              <a:ext cx="744320" cy="396134"/>
            </a:xfrm>
            <a:prstGeom prst="rect">
              <a:avLst/>
            </a:prstGeom>
          </p:spPr>
          <p:txBody>
            <a:bodyPr wrap="non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mn-ea"/>
                  <a:sym typeface="+mn-lt"/>
                </a:rPr>
                <a:t>后评估</a:t>
              </a:r>
              <a:endParaRPr lang="en-US" altLang="zh-CN" sz="14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sp>
        <p:nvSpPr>
          <p:cNvPr id="21" name="矩形 20"/>
          <p:cNvSpPr/>
          <p:nvPr/>
        </p:nvSpPr>
        <p:spPr>
          <a:xfrm>
            <a:off x="2704973" y="1110898"/>
            <a:ext cx="1608133" cy="523220"/>
          </a:xfrm>
          <a:prstGeom prst="rect">
            <a:avLst/>
          </a:prstGeom>
        </p:spPr>
        <p:txBody>
          <a:bodyPr wrap="none">
            <a:spAutoFit/>
          </a:bodyPr>
          <a:lstStyle/>
          <a:p>
            <a:pPr algn="ct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2021</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年</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04</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月</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23</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日</a:t>
            </a:r>
            <a:endParaRPr lang="en-US" altLang="zh-CN" sz="1400" b="1" dirty="0">
              <a:solidFill>
                <a:srgbClr val="FF0000"/>
              </a:solidFill>
              <a:latin typeface="微软雅黑" panose="020B0503020204020204" pitchFamily="34" charset="-122"/>
              <a:ea typeface="微软雅黑" panose="020B0503020204020204" pitchFamily="34" charset="-122"/>
              <a:cs typeface="+mn-ea"/>
              <a:sym typeface="+mn-lt"/>
            </a:endParaRPr>
          </a:p>
          <a:p>
            <a:pPr algn="ctr"/>
            <a:r>
              <a:rPr lang="zh-CN" altLang="en-US" sz="1400" b="1" dirty="0">
                <a:solidFill>
                  <a:srgbClr val="FF0000"/>
                </a:solidFill>
                <a:latin typeface="微软雅黑" panose="020B0503020204020204" pitchFamily="34" charset="-122"/>
                <a:ea typeface="微软雅黑" panose="020B0503020204020204" pitchFamily="34" charset="-122"/>
                <a:cs typeface="+mn-ea"/>
                <a:sym typeface="+mn-lt"/>
              </a:rPr>
              <a:t>立项评审</a:t>
            </a:r>
          </a:p>
        </p:txBody>
      </p:sp>
      <p:sp>
        <p:nvSpPr>
          <p:cNvPr id="22" name="流程图: 合并 21"/>
          <p:cNvSpPr/>
          <p:nvPr/>
        </p:nvSpPr>
        <p:spPr>
          <a:xfrm>
            <a:off x="3308076" y="1736590"/>
            <a:ext cx="367066" cy="276437"/>
          </a:xfrm>
          <a:prstGeom prst="flowChartMerge">
            <a:avLst/>
          </a:prstGeom>
          <a:solidFill>
            <a:schemeClr val="accent3">
              <a:lumMod val="50000"/>
            </a:schemeClr>
          </a:solidFill>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3" name="矩形 22"/>
          <p:cNvSpPr/>
          <p:nvPr/>
        </p:nvSpPr>
        <p:spPr>
          <a:xfrm>
            <a:off x="7776038" y="1118764"/>
            <a:ext cx="1497525" cy="523220"/>
          </a:xfrm>
          <a:prstGeom prst="rect">
            <a:avLst/>
          </a:prstGeom>
        </p:spPr>
        <p:txBody>
          <a:bodyPr wrap="none">
            <a:spAutoFit/>
          </a:bodyPr>
          <a:lstStyle/>
          <a:p>
            <a:pPr algn="ct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2022</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年</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9</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月</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01</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日</a:t>
            </a:r>
            <a:endParaRPr lang="en-US" altLang="zh-CN" sz="1400" b="1" dirty="0">
              <a:solidFill>
                <a:srgbClr val="FF0000"/>
              </a:solidFill>
              <a:latin typeface="微软雅黑" panose="020B0503020204020204" pitchFamily="34" charset="-122"/>
              <a:ea typeface="微软雅黑" panose="020B0503020204020204" pitchFamily="34" charset="-122"/>
              <a:cs typeface="+mn-ea"/>
              <a:sym typeface="+mn-lt"/>
            </a:endParaRPr>
          </a:p>
          <a:p>
            <a:pPr algn="ctr"/>
            <a:r>
              <a:rPr lang="zh-CN" altLang="en-US" sz="1400" b="1" dirty="0">
                <a:solidFill>
                  <a:srgbClr val="FF0000"/>
                </a:solidFill>
                <a:latin typeface="微软雅黑" panose="020B0503020204020204" pitchFamily="34" charset="-122"/>
                <a:ea typeface="微软雅黑" panose="020B0503020204020204" pitchFamily="34" charset="-122"/>
                <a:cs typeface="+mn-ea"/>
                <a:sym typeface="+mn-lt"/>
              </a:rPr>
              <a:t>结题评审</a:t>
            </a:r>
          </a:p>
        </p:txBody>
      </p:sp>
      <p:sp>
        <p:nvSpPr>
          <p:cNvPr id="24" name="流程图: 合并 23"/>
          <p:cNvSpPr/>
          <p:nvPr/>
        </p:nvSpPr>
        <p:spPr>
          <a:xfrm>
            <a:off x="8348612" y="1731079"/>
            <a:ext cx="367066" cy="276437"/>
          </a:xfrm>
          <a:prstGeom prst="flowChartMerge">
            <a:avLst/>
          </a:prstGeom>
          <a:solidFill>
            <a:schemeClr val="accent3">
              <a:lumMod val="50000"/>
            </a:schemeClr>
          </a:solidFill>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5" name="矩形 24"/>
          <p:cNvSpPr/>
          <p:nvPr/>
        </p:nvSpPr>
        <p:spPr>
          <a:xfrm>
            <a:off x="9669544" y="1133434"/>
            <a:ext cx="1608133" cy="523220"/>
          </a:xfrm>
          <a:prstGeom prst="rect">
            <a:avLst/>
          </a:prstGeom>
        </p:spPr>
        <p:txBody>
          <a:bodyPr wrap="none">
            <a:spAutoFit/>
          </a:bodyPr>
          <a:lstStyle/>
          <a:p>
            <a:pPr algn="ct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2022</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年</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12</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月</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01</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日</a:t>
            </a:r>
            <a:endParaRPr lang="en-US" altLang="zh-CN" sz="1400" b="1" dirty="0">
              <a:solidFill>
                <a:srgbClr val="FF0000"/>
              </a:solidFill>
              <a:latin typeface="微软雅黑" panose="020B0503020204020204" pitchFamily="34" charset="-122"/>
              <a:ea typeface="微软雅黑" panose="020B0503020204020204" pitchFamily="34" charset="-122"/>
              <a:cs typeface="+mn-ea"/>
              <a:sym typeface="+mn-lt"/>
            </a:endParaRPr>
          </a:p>
          <a:p>
            <a:pPr algn="ctr"/>
            <a:r>
              <a:rPr lang="zh-CN" altLang="en-US" sz="1400" b="1" dirty="0">
                <a:solidFill>
                  <a:srgbClr val="FF0000"/>
                </a:solidFill>
                <a:latin typeface="微软雅黑" panose="020B0503020204020204" pitchFamily="34" charset="-122"/>
                <a:ea typeface="微软雅黑" panose="020B0503020204020204" pitchFamily="34" charset="-122"/>
                <a:cs typeface="+mn-ea"/>
                <a:sym typeface="+mn-lt"/>
              </a:rPr>
              <a:t>后评估</a:t>
            </a:r>
          </a:p>
        </p:txBody>
      </p:sp>
      <p:sp>
        <p:nvSpPr>
          <p:cNvPr id="26" name="流程图: 合并 25"/>
          <p:cNvSpPr/>
          <p:nvPr/>
        </p:nvSpPr>
        <p:spPr>
          <a:xfrm>
            <a:off x="10310247" y="1732064"/>
            <a:ext cx="367066" cy="276437"/>
          </a:xfrm>
          <a:prstGeom prst="flowChartMerge">
            <a:avLst/>
          </a:prstGeom>
          <a:solidFill>
            <a:schemeClr val="accent3">
              <a:lumMod val="50000"/>
            </a:schemeClr>
          </a:solidFill>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8" name="矩形 27"/>
          <p:cNvSpPr/>
          <p:nvPr/>
        </p:nvSpPr>
        <p:spPr>
          <a:xfrm>
            <a:off x="5413722" y="2964701"/>
            <a:ext cx="1013419" cy="261610"/>
          </a:xfrm>
          <a:prstGeom prst="rect">
            <a:avLst/>
          </a:prstGeom>
        </p:spPr>
        <p:txBody>
          <a:bodyPr wrap="none">
            <a:spAutoFit/>
          </a:bodyPr>
          <a:lstStyle/>
          <a:p>
            <a:pPr algn="ctr"/>
            <a:r>
              <a:rPr lang="en-US" altLang="zh-CN" sz="1050" b="1" dirty="0">
                <a:latin typeface="微软雅黑" panose="020B0503020204020204" pitchFamily="34" charset="-122"/>
                <a:ea typeface="微软雅黑" panose="020B0503020204020204" pitchFamily="34" charset="-122"/>
                <a:cs typeface="+mn-ea"/>
                <a:sym typeface="+mn-lt"/>
              </a:rPr>
              <a:t> </a:t>
            </a:r>
            <a:r>
              <a:rPr lang="zh-CN" altLang="en-US" sz="1050" b="1" dirty="0">
                <a:latin typeface="微软雅黑" panose="020B0503020204020204" pitchFamily="34" charset="-122"/>
                <a:ea typeface="微软雅黑" panose="020B0503020204020204" pitchFamily="34" charset="-122"/>
                <a:cs typeface="+mn-ea"/>
                <a:sym typeface="+mn-lt"/>
              </a:rPr>
              <a:t>定期</a:t>
            </a:r>
            <a:r>
              <a:rPr lang="en-US" altLang="zh-CN" sz="1050" b="1" dirty="0">
                <a:latin typeface="微软雅黑" panose="020B0503020204020204" pitchFamily="34" charset="-122"/>
                <a:ea typeface="微软雅黑" panose="020B0503020204020204" pitchFamily="34" charset="-122"/>
                <a:cs typeface="+mn-ea"/>
                <a:sym typeface="+mn-lt"/>
              </a:rPr>
              <a:t>Review</a:t>
            </a:r>
            <a:endParaRPr lang="zh-CN" altLang="en-US" sz="1050" b="1" dirty="0">
              <a:latin typeface="微软雅黑" panose="020B0503020204020204" pitchFamily="34" charset="-122"/>
              <a:ea typeface="微软雅黑" panose="020B0503020204020204" pitchFamily="34" charset="-122"/>
              <a:cs typeface="+mn-ea"/>
              <a:sym typeface="+mn-lt"/>
            </a:endParaRPr>
          </a:p>
        </p:txBody>
      </p:sp>
      <p:graphicFrame>
        <p:nvGraphicFramePr>
          <p:cNvPr id="3" name="表格 2"/>
          <p:cNvGraphicFramePr>
            <a:graphicFrameLocks noGrp="1"/>
          </p:cNvGraphicFramePr>
          <p:nvPr>
            <p:extLst>
              <p:ext uri="{D42A27DB-BD31-4B8C-83A1-F6EECF244321}">
                <p14:modId xmlns:p14="http://schemas.microsoft.com/office/powerpoint/2010/main" val="3247651196"/>
              </p:ext>
            </p:extLst>
          </p:nvPr>
        </p:nvGraphicFramePr>
        <p:xfrm>
          <a:off x="452106" y="3263628"/>
          <a:ext cx="10989912" cy="3074307"/>
        </p:xfrm>
        <a:graphic>
          <a:graphicData uri="http://schemas.openxmlformats.org/drawingml/2006/table">
            <a:tbl>
              <a:tblPr/>
              <a:tblGrid>
                <a:gridCol w="2642735">
                  <a:extLst>
                    <a:ext uri="{9D8B030D-6E8A-4147-A177-3AD203B41FA5}">
                      <a16:colId xmlns:a16="http://schemas.microsoft.com/office/drawing/2014/main" val="3756218826"/>
                    </a:ext>
                  </a:extLst>
                </a:gridCol>
                <a:gridCol w="1545985">
                  <a:extLst>
                    <a:ext uri="{9D8B030D-6E8A-4147-A177-3AD203B41FA5}">
                      <a16:colId xmlns:a16="http://schemas.microsoft.com/office/drawing/2014/main" val="526875931"/>
                    </a:ext>
                  </a:extLst>
                </a:gridCol>
                <a:gridCol w="552895">
                  <a:extLst>
                    <a:ext uri="{9D8B030D-6E8A-4147-A177-3AD203B41FA5}">
                      <a16:colId xmlns:a16="http://schemas.microsoft.com/office/drawing/2014/main" val="2006263018"/>
                    </a:ext>
                  </a:extLst>
                </a:gridCol>
                <a:gridCol w="568027">
                  <a:extLst>
                    <a:ext uri="{9D8B030D-6E8A-4147-A177-3AD203B41FA5}">
                      <a16:colId xmlns:a16="http://schemas.microsoft.com/office/drawing/2014/main" val="3440647363"/>
                    </a:ext>
                  </a:extLst>
                </a:gridCol>
                <a:gridCol w="568027">
                  <a:extLst>
                    <a:ext uri="{9D8B030D-6E8A-4147-A177-3AD203B41FA5}">
                      <a16:colId xmlns:a16="http://schemas.microsoft.com/office/drawing/2014/main" val="1955962484"/>
                    </a:ext>
                  </a:extLst>
                </a:gridCol>
                <a:gridCol w="568027">
                  <a:extLst>
                    <a:ext uri="{9D8B030D-6E8A-4147-A177-3AD203B41FA5}">
                      <a16:colId xmlns:a16="http://schemas.microsoft.com/office/drawing/2014/main" val="557119889"/>
                    </a:ext>
                  </a:extLst>
                </a:gridCol>
                <a:gridCol w="568027">
                  <a:extLst>
                    <a:ext uri="{9D8B030D-6E8A-4147-A177-3AD203B41FA5}">
                      <a16:colId xmlns:a16="http://schemas.microsoft.com/office/drawing/2014/main" val="4097787293"/>
                    </a:ext>
                  </a:extLst>
                </a:gridCol>
                <a:gridCol w="568027">
                  <a:extLst>
                    <a:ext uri="{9D8B030D-6E8A-4147-A177-3AD203B41FA5}">
                      <a16:colId xmlns:a16="http://schemas.microsoft.com/office/drawing/2014/main" val="294284476"/>
                    </a:ext>
                  </a:extLst>
                </a:gridCol>
                <a:gridCol w="568027">
                  <a:extLst>
                    <a:ext uri="{9D8B030D-6E8A-4147-A177-3AD203B41FA5}">
                      <a16:colId xmlns:a16="http://schemas.microsoft.com/office/drawing/2014/main" val="1527049208"/>
                    </a:ext>
                  </a:extLst>
                </a:gridCol>
                <a:gridCol w="568027">
                  <a:extLst>
                    <a:ext uri="{9D8B030D-6E8A-4147-A177-3AD203B41FA5}">
                      <a16:colId xmlns:a16="http://schemas.microsoft.com/office/drawing/2014/main" val="640714845"/>
                    </a:ext>
                  </a:extLst>
                </a:gridCol>
                <a:gridCol w="568027">
                  <a:extLst>
                    <a:ext uri="{9D8B030D-6E8A-4147-A177-3AD203B41FA5}">
                      <a16:colId xmlns:a16="http://schemas.microsoft.com/office/drawing/2014/main" val="1910489805"/>
                    </a:ext>
                  </a:extLst>
                </a:gridCol>
                <a:gridCol w="568027">
                  <a:extLst>
                    <a:ext uri="{9D8B030D-6E8A-4147-A177-3AD203B41FA5}">
                      <a16:colId xmlns:a16="http://schemas.microsoft.com/office/drawing/2014/main" val="2041674823"/>
                    </a:ext>
                  </a:extLst>
                </a:gridCol>
                <a:gridCol w="568027">
                  <a:extLst>
                    <a:ext uri="{9D8B030D-6E8A-4147-A177-3AD203B41FA5}">
                      <a16:colId xmlns:a16="http://schemas.microsoft.com/office/drawing/2014/main" val="1491274556"/>
                    </a:ext>
                  </a:extLst>
                </a:gridCol>
                <a:gridCol w="568027">
                  <a:extLst>
                    <a:ext uri="{9D8B030D-6E8A-4147-A177-3AD203B41FA5}">
                      <a16:colId xmlns:a16="http://schemas.microsoft.com/office/drawing/2014/main" val="3843190561"/>
                    </a:ext>
                  </a:extLst>
                </a:gridCol>
              </a:tblGrid>
              <a:tr h="228600">
                <a:tc>
                  <a:txBody>
                    <a:bodyPr/>
                    <a:lstStyle/>
                    <a:p>
                      <a:pPr algn="ctr" fontAlgn="ctr"/>
                      <a:r>
                        <a:rPr lang="en-US" sz="1100" b="1" i="0" u="none" strike="noStrike" dirty="0">
                          <a:solidFill>
                            <a:srgbClr val="FFFFFF"/>
                          </a:solidFill>
                          <a:effectLst/>
                          <a:latin typeface="等线" panose="02010600030101010101" pitchFamily="2" charset="-122"/>
                          <a:ea typeface="等线" panose="02010600030101010101" pitchFamily="2" charset="-122"/>
                        </a:rPr>
                        <a:t>WBS</a:t>
                      </a:r>
                      <a:r>
                        <a:rPr lang="zh-CN" altLang="en-US" sz="1100" b="1" i="0" u="none" strike="noStrike" dirty="0">
                          <a:solidFill>
                            <a:srgbClr val="FFFFFF"/>
                          </a:solidFill>
                          <a:effectLst/>
                          <a:latin typeface="等线" panose="02010600030101010101" pitchFamily="2" charset="-122"/>
                          <a:ea typeface="等线" panose="02010600030101010101" pitchFamily="2" charset="-122"/>
                        </a:rPr>
                        <a:t>任务分解</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zh-CN" altLang="en-US" sz="1100" b="1" i="0" u="none" strike="noStrike">
                          <a:solidFill>
                            <a:srgbClr val="FFFFFF"/>
                          </a:solidFill>
                          <a:effectLst/>
                          <a:latin typeface="等线" panose="02010600030101010101" pitchFamily="2" charset="-122"/>
                          <a:ea typeface="等线" panose="02010600030101010101" pitchFamily="2" charset="-122"/>
                        </a:rPr>
                        <a:t>资源</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dirty="0">
                          <a:solidFill>
                            <a:srgbClr val="FFFFFF"/>
                          </a:solidFill>
                          <a:effectLst/>
                          <a:latin typeface="等线" panose="02010600030101010101" pitchFamily="2" charset="-122"/>
                          <a:ea typeface="等线" panose="02010600030101010101" pitchFamily="2" charset="-122"/>
                        </a:rPr>
                        <a:t>W7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dirty="0">
                          <a:solidFill>
                            <a:srgbClr val="FFFFFF"/>
                          </a:solidFill>
                          <a:effectLst/>
                          <a:latin typeface="等线" panose="02010600030101010101" pitchFamily="2" charset="-122"/>
                          <a:ea typeface="等线" panose="02010600030101010101" pitchFamily="2" charset="-122"/>
                        </a:rPr>
                        <a:t>W8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extLst>
                  <a:ext uri="{0D108BD9-81ED-4DB2-BD59-A6C34878D82A}">
                    <a16:rowId xmlns:a16="http://schemas.microsoft.com/office/drawing/2014/main" val="1559297964"/>
                  </a:ext>
                </a:extLst>
              </a:tr>
              <a:tr h="2243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b="1" i="0" u="none" strike="noStrike" kern="1200" dirty="0" smtClean="0">
                          <a:solidFill>
                            <a:srgbClr val="000000"/>
                          </a:solidFill>
                          <a:effectLst/>
                          <a:latin typeface="等线" panose="02010600030101010101" pitchFamily="2" charset="-122"/>
                          <a:ea typeface="等线" panose="02010600030101010101" pitchFamily="2" charset="-122"/>
                          <a:cs typeface="+mn-cs"/>
                        </a:rPr>
                        <a:t>3.</a:t>
                      </a:r>
                      <a:r>
                        <a:rPr lang="zh-CN" altLang="en-US" sz="1100" b="1" kern="1200" dirty="0" smtClean="0">
                          <a:solidFill>
                            <a:prstClr val="black">
                              <a:lumMod val="95000"/>
                              <a:lumOff val="5000"/>
                            </a:prstClr>
                          </a:solidFill>
                          <a:latin typeface="+mn-lt"/>
                          <a:ea typeface="+mn-ea"/>
                          <a:cs typeface="+mn-cs"/>
                        </a:rPr>
                        <a:t>电气接口图纸模块化</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extLst>
                  <a:ext uri="{0D108BD9-81ED-4DB2-BD59-A6C34878D82A}">
                    <a16:rowId xmlns:a16="http://schemas.microsoft.com/office/drawing/2014/main" val="2074747580"/>
                  </a:ext>
                </a:extLst>
              </a:tr>
              <a:tr h="180975">
                <a:tc>
                  <a:txBody>
                    <a:bodyPr/>
                    <a:lstStyle/>
                    <a:p>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3.1 </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需求分析</a:t>
                      </a: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朱秀贤</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02805747"/>
                  </a:ext>
                </a:extLst>
              </a:tr>
              <a:tr h="28856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3.1 </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电气图纸</a:t>
                      </a: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EPLAN</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整合与关联</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朱秀贤</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2325353301"/>
                  </a:ext>
                </a:extLst>
              </a:tr>
              <a:tr h="1809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b="1" kern="1200" dirty="0" smtClean="0">
                          <a:solidFill>
                            <a:prstClr val="black">
                              <a:lumMod val="95000"/>
                              <a:lumOff val="5000"/>
                            </a:prstClr>
                          </a:solidFill>
                          <a:latin typeface="+mn-lt"/>
                          <a:ea typeface="+mn-ea"/>
                          <a:cs typeface="+mn-cs"/>
                        </a:rPr>
                        <a:t>4.</a:t>
                      </a:r>
                      <a:r>
                        <a:rPr lang="zh-CN" altLang="en-US" sz="1100" b="1" kern="1200" dirty="0" smtClean="0">
                          <a:solidFill>
                            <a:prstClr val="black">
                              <a:lumMod val="95000"/>
                              <a:lumOff val="5000"/>
                            </a:prstClr>
                          </a:solidFill>
                          <a:latin typeface="+mn-lt"/>
                          <a:ea typeface="+mn-ea"/>
                          <a:cs typeface="+mn-cs"/>
                        </a:rPr>
                        <a:t>文档物料协同管理平台</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extLst>
                  <a:ext uri="{0D108BD9-81ED-4DB2-BD59-A6C34878D82A}">
                    <a16:rowId xmlns:a16="http://schemas.microsoft.com/office/drawing/2014/main" val="2571216023"/>
                  </a:ext>
                </a:extLst>
              </a:tr>
              <a:tr h="1809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3.1</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平台需求分析</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朱秀贤</a:t>
                      </a: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吴延俊</a:t>
                      </a: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钟云龙</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28294788"/>
                  </a:ext>
                </a:extLst>
              </a:tr>
              <a:tr h="1809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3.2</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数据库商业软件选型采购</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朱秀贤</a:t>
                      </a: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31145124"/>
                  </a:ext>
                </a:extLst>
              </a:tr>
              <a:tr h="28638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3.3</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电气一二次数据导入</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朱秀贤</a:t>
                      </a: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138552526"/>
                  </a:ext>
                </a:extLst>
              </a:tr>
              <a:tr h="1809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3.4</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变流器数据导入</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吴延俊</a:t>
                      </a: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11299025"/>
                  </a:ext>
                </a:extLst>
              </a:tr>
              <a:tr h="1809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3.5</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发电机数据导入</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钟云龙</a:t>
                      </a: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407489310"/>
                  </a:ext>
                </a:extLst>
              </a:tr>
              <a:tr h="1809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3.6</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数据库合并验收</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项目组核心成员</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901958265"/>
                  </a:ext>
                </a:extLst>
              </a:tr>
            </a:tbl>
          </a:graphicData>
        </a:graphic>
      </p:graphicFrame>
      <p:sp>
        <p:nvSpPr>
          <p:cNvPr id="2" name="右大括号 1"/>
          <p:cNvSpPr/>
          <p:nvPr/>
        </p:nvSpPr>
        <p:spPr>
          <a:xfrm rot="5400000">
            <a:off x="5765185" y="246310"/>
            <a:ext cx="443219" cy="4928954"/>
          </a:xfrm>
          <a:prstGeom prst="rightBrace">
            <a:avLst>
              <a:gd name="adj1" fmla="val 72239"/>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流程图: 合并 26"/>
          <p:cNvSpPr/>
          <p:nvPr/>
        </p:nvSpPr>
        <p:spPr>
          <a:xfrm rot="10800000">
            <a:off x="5803261" y="2619013"/>
            <a:ext cx="367066" cy="276437"/>
          </a:xfrm>
          <a:prstGeom prst="flowChartMerge">
            <a:avLst/>
          </a:prstGeom>
          <a:solidFill>
            <a:schemeClr val="accent5">
              <a:lumMod val="40000"/>
              <a:lumOff val="60000"/>
            </a:schemeClr>
          </a:solidFill>
          <a:ln w="25400">
            <a:solidFill>
              <a:schemeClr val="tx1"/>
            </a:solidFill>
            <a:prstDash val="sysDash"/>
          </a:ln>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2865269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52106" y="572466"/>
            <a:ext cx="8919493"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项目计划</a:t>
            </a:r>
            <a:endParaRPr lang="en-US" altLang="zh-CN" sz="3200" dirty="0">
              <a:solidFill>
                <a:srgbClr val="0093CA"/>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1081868" y="1740320"/>
            <a:ext cx="9484383" cy="905332"/>
            <a:chOff x="2812668" y="1369585"/>
            <a:chExt cx="9760344" cy="1517657"/>
          </a:xfrm>
        </p:grpSpPr>
        <p:grpSp>
          <p:nvGrpSpPr>
            <p:cNvPr id="9" name="组合 8"/>
            <p:cNvGrpSpPr/>
            <p:nvPr/>
          </p:nvGrpSpPr>
          <p:grpSpPr>
            <a:xfrm>
              <a:off x="2812668" y="1369585"/>
              <a:ext cx="9760344" cy="1517657"/>
              <a:chOff x="2004516" y="1591514"/>
              <a:chExt cx="7568247" cy="1180809"/>
            </a:xfrm>
          </p:grpSpPr>
          <p:sp>
            <p:nvSpPr>
              <p:cNvPr id="17" name="梯形 16"/>
              <p:cNvSpPr/>
              <p:nvPr/>
            </p:nvSpPr>
            <p:spPr>
              <a:xfrm rot="5400000">
                <a:off x="2593155" y="1446438"/>
                <a:ext cx="737246" cy="1914524"/>
              </a:xfrm>
              <a:prstGeom prst="trapezoid">
                <a:avLst>
                  <a:gd name="adj" fmla="val 19353"/>
                </a:avLst>
              </a:prstGeom>
              <a:solidFill>
                <a:schemeClr val="accent1">
                  <a:lumMod val="75000"/>
                </a:schemeClr>
              </a:solidFill>
            </p:spPr>
            <p:txBody>
              <a:bodyPr wrap="square" rtlCol="0" anchor="ctr">
                <a:noAutofit/>
              </a:bodyPr>
              <a:lstStyle/>
              <a:p>
                <a:pPr algn="ctr"/>
                <a:endParaRPr lang="zh-CN" altLang="en-US" sz="11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8" name="矩形 17"/>
              <p:cNvSpPr/>
              <p:nvPr/>
            </p:nvSpPr>
            <p:spPr>
              <a:xfrm>
                <a:off x="9425353" y="1591514"/>
                <a:ext cx="147410" cy="254275"/>
              </a:xfrm>
              <a:prstGeom prst="rect">
                <a:avLst/>
              </a:prstGeom>
            </p:spPr>
            <p:txBody>
              <a:bodyPr wrap="none">
                <a:spAutoFit/>
              </a:bodyPr>
              <a:lstStyle/>
              <a:p>
                <a:pPr algn="ctr"/>
                <a:endParaRPr lang="zh-CN" altLang="en-US" sz="1050" b="1" dirty="0">
                  <a:latin typeface="微软雅黑" panose="020B0503020204020204" pitchFamily="34" charset="-122"/>
                  <a:ea typeface="微软雅黑" panose="020B0503020204020204" pitchFamily="34" charset="-122"/>
                  <a:cs typeface="+mn-ea"/>
                  <a:sym typeface="+mn-lt"/>
                </a:endParaRPr>
              </a:p>
            </p:txBody>
          </p:sp>
        </p:grpSp>
        <p:sp>
          <p:nvSpPr>
            <p:cNvPr id="10" name="矩形 9"/>
            <p:cNvSpPr/>
            <p:nvPr/>
          </p:nvSpPr>
          <p:spPr>
            <a:xfrm>
              <a:off x="5324127" y="2123168"/>
              <a:ext cx="5072369" cy="580588"/>
            </a:xfrm>
            <a:prstGeom prst="rect">
              <a:avLst/>
            </a:prstGeom>
            <a:solidFill>
              <a:schemeClr val="accent5">
                <a:lumMod val="60000"/>
                <a:lumOff val="40000"/>
              </a:schemeClr>
            </a:solidFill>
          </p:spPr>
          <p:txBody>
            <a:bodyPr wrap="square" rtlCol="0" anchor="ctr">
              <a:noAutofit/>
            </a:bodyPr>
            <a:lstStyle/>
            <a:p>
              <a:endParaRPr lang="zh-CN" altLang="en-US" sz="11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2" name="矩形 11"/>
            <p:cNvSpPr/>
            <p:nvPr/>
          </p:nvSpPr>
          <p:spPr>
            <a:xfrm>
              <a:off x="3434805" y="2170088"/>
              <a:ext cx="929080" cy="396134"/>
            </a:xfrm>
            <a:prstGeom prst="rect">
              <a:avLst/>
            </a:prstGeom>
          </p:spPr>
          <p:txBody>
            <a:bodyPr wrap="non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mn-ea"/>
                  <a:sym typeface="+mn-lt"/>
                </a:rPr>
                <a:t>项目立项</a:t>
              </a:r>
              <a:endParaRPr lang="en-US" altLang="zh-CN" sz="14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3" name="矩形 12"/>
            <p:cNvSpPr/>
            <p:nvPr/>
          </p:nvSpPr>
          <p:spPr>
            <a:xfrm>
              <a:off x="7244611" y="2200435"/>
              <a:ext cx="1295755" cy="396134"/>
            </a:xfrm>
            <a:prstGeom prst="rect">
              <a:avLst/>
            </a:prstGeom>
          </p:spPr>
          <p:txBody>
            <a:bodyPr wrap="squar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mn-ea"/>
                  <a:sym typeface="+mn-lt"/>
                </a:rPr>
                <a:t>项目执行</a:t>
              </a:r>
              <a:endParaRPr lang="en-US" altLang="zh-CN" sz="14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5" name="矩形 14"/>
            <p:cNvSpPr/>
            <p:nvPr/>
          </p:nvSpPr>
          <p:spPr>
            <a:xfrm>
              <a:off x="10503256" y="2108208"/>
              <a:ext cx="1988678" cy="580588"/>
            </a:xfrm>
            <a:prstGeom prst="rect">
              <a:avLst/>
            </a:prstGeom>
            <a:solidFill>
              <a:schemeClr val="tx2">
                <a:lumMod val="60000"/>
                <a:lumOff val="40000"/>
              </a:schemeClr>
            </a:solidFill>
          </p:spPr>
          <p:txBody>
            <a:bodyPr wrap="square" rtlCol="0" anchor="ctr">
              <a:noAutofit/>
            </a:bodyPr>
            <a:lstStyle/>
            <a:p>
              <a:endParaRPr lang="zh-CN" altLang="en-US" sz="11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6" name="矩形 15"/>
            <p:cNvSpPr/>
            <p:nvPr/>
          </p:nvSpPr>
          <p:spPr>
            <a:xfrm>
              <a:off x="11125435" y="2170089"/>
              <a:ext cx="744320" cy="396134"/>
            </a:xfrm>
            <a:prstGeom prst="rect">
              <a:avLst/>
            </a:prstGeom>
          </p:spPr>
          <p:txBody>
            <a:bodyPr wrap="non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mn-ea"/>
                  <a:sym typeface="+mn-lt"/>
                </a:rPr>
                <a:t>后评估</a:t>
              </a:r>
              <a:endParaRPr lang="en-US" altLang="zh-CN" sz="14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sp>
        <p:nvSpPr>
          <p:cNvPr id="21" name="矩形 20"/>
          <p:cNvSpPr/>
          <p:nvPr/>
        </p:nvSpPr>
        <p:spPr>
          <a:xfrm>
            <a:off x="2704973" y="1110898"/>
            <a:ext cx="1608133" cy="523220"/>
          </a:xfrm>
          <a:prstGeom prst="rect">
            <a:avLst/>
          </a:prstGeom>
        </p:spPr>
        <p:txBody>
          <a:bodyPr wrap="none">
            <a:spAutoFit/>
          </a:bodyPr>
          <a:lstStyle/>
          <a:p>
            <a:pPr algn="ct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2021</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年</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04</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月</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23</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日</a:t>
            </a:r>
            <a:endParaRPr lang="en-US" altLang="zh-CN" sz="1400" b="1" dirty="0">
              <a:solidFill>
                <a:srgbClr val="FF0000"/>
              </a:solidFill>
              <a:latin typeface="微软雅黑" panose="020B0503020204020204" pitchFamily="34" charset="-122"/>
              <a:ea typeface="微软雅黑" panose="020B0503020204020204" pitchFamily="34" charset="-122"/>
              <a:cs typeface="+mn-ea"/>
              <a:sym typeface="+mn-lt"/>
            </a:endParaRPr>
          </a:p>
          <a:p>
            <a:pPr algn="ctr"/>
            <a:r>
              <a:rPr lang="zh-CN" altLang="en-US" sz="1400" b="1" dirty="0">
                <a:solidFill>
                  <a:srgbClr val="FF0000"/>
                </a:solidFill>
                <a:latin typeface="微软雅黑" panose="020B0503020204020204" pitchFamily="34" charset="-122"/>
                <a:ea typeface="微软雅黑" panose="020B0503020204020204" pitchFamily="34" charset="-122"/>
                <a:cs typeface="+mn-ea"/>
                <a:sym typeface="+mn-lt"/>
              </a:rPr>
              <a:t>立项评审</a:t>
            </a:r>
          </a:p>
        </p:txBody>
      </p:sp>
      <p:sp>
        <p:nvSpPr>
          <p:cNvPr id="22" name="流程图: 合并 21"/>
          <p:cNvSpPr/>
          <p:nvPr/>
        </p:nvSpPr>
        <p:spPr>
          <a:xfrm>
            <a:off x="3308076" y="1736590"/>
            <a:ext cx="367066" cy="276437"/>
          </a:xfrm>
          <a:prstGeom prst="flowChartMerge">
            <a:avLst/>
          </a:prstGeom>
          <a:solidFill>
            <a:schemeClr val="accent3">
              <a:lumMod val="50000"/>
            </a:schemeClr>
          </a:solidFill>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3" name="矩形 22"/>
          <p:cNvSpPr/>
          <p:nvPr/>
        </p:nvSpPr>
        <p:spPr>
          <a:xfrm>
            <a:off x="7776037" y="1118764"/>
            <a:ext cx="1497526" cy="523220"/>
          </a:xfrm>
          <a:prstGeom prst="rect">
            <a:avLst/>
          </a:prstGeom>
        </p:spPr>
        <p:txBody>
          <a:bodyPr wrap="none">
            <a:spAutoFit/>
          </a:bodyPr>
          <a:lstStyle/>
          <a:p>
            <a:pPr algn="ct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2022</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年</a:t>
            </a:r>
            <a:r>
              <a:rPr lang="en-US" altLang="zh-CN" sz="1400" b="1" dirty="0">
                <a:solidFill>
                  <a:srgbClr val="FF0000"/>
                </a:solidFill>
                <a:latin typeface="微软雅黑" panose="020B0503020204020204" pitchFamily="34" charset="-122"/>
                <a:ea typeface="微软雅黑" panose="020B0503020204020204" pitchFamily="34" charset="-122"/>
                <a:cs typeface="+mn-ea"/>
                <a:sym typeface="+mn-lt"/>
              </a:rPr>
              <a:t>9</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月</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01</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日</a:t>
            </a:r>
            <a:endParaRPr lang="en-US" altLang="zh-CN" sz="1400" b="1" dirty="0">
              <a:solidFill>
                <a:srgbClr val="FF0000"/>
              </a:solidFill>
              <a:latin typeface="微软雅黑" panose="020B0503020204020204" pitchFamily="34" charset="-122"/>
              <a:ea typeface="微软雅黑" panose="020B0503020204020204" pitchFamily="34" charset="-122"/>
              <a:cs typeface="+mn-ea"/>
              <a:sym typeface="+mn-lt"/>
            </a:endParaRPr>
          </a:p>
          <a:p>
            <a:pPr algn="ctr"/>
            <a:r>
              <a:rPr lang="zh-CN" altLang="en-US" sz="1400" b="1" dirty="0">
                <a:solidFill>
                  <a:srgbClr val="FF0000"/>
                </a:solidFill>
                <a:latin typeface="微软雅黑" panose="020B0503020204020204" pitchFamily="34" charset="-122"/>
                <a:ea typeface="微软雅黑" panose="020B0503020204020204" pitchFamily="34" charset="-122"/>
                <a:cs typeface="+mn-ea"/>
                <a:sym typeface="+mn-lt"/>
              </a:rPr>
              <a:t>结题评审</a:t>
            </a:r>
          </a:p>
        </p:txBody>
      </p:sp>
      <p:sp>
        <p:nvSpPr>
          <p:cNvPr id="24" name="流程图: 合并 23"/>
          <p:cNvSpPr/>
          <p:nvPr/>
        </p:nvSpPr>
        <p:spPr>
          <a:xfrm>
            <a:off x="8348612" y="1731079"/>
            <a:ext cx="367066" cy="276437"/>
          </a:xfrm>
          <a:prstGeom prst="flowChartMerge">
            <a:avLst/>
          </a:prstGeom>
          <a:solidFill>
            <a:schemeClr val="accent3">
              <a:lumMod val="50000"/>
            </a:schemeClr>
          </a:solidFill>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5" name="矩形 24"/>
          <p:cNvSpPr/>
          <p:nvPr/>
        </p:nvSpPr>
        <p:spPr>
          <a:xfrm>
            <a:off x="9669544" y="1133434"/>
            <a:ext cx="1608133" cy="523220"/>
          </a:xfrm>
          <a:prstGeom prst="rect">
            <a:avLst/>
          </a:prstGeom>
        </p:spPr>
        <p:txBody>
          <a:bodyPr wrap="none">
            <a:spAutoFit/>
          </a:bodyPr>
          <a:lstStyle/>
          <a:p>
            <a:pPr algn="ct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2022</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年</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12</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月</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01</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日</a:t>
            </a:r>
            <a:endParaRPr lang="en-US" altLang="zh-CN" sz="1400" b="1" dirty="0">
              <a:solidFill>
                <a:srgbClr val="FF0000"/>
              </a:solidFill>
              <a:latin typeface="微软雅黑" panose="020B0503020204020204" pitchFamily="34" charset="-122"/>
              <a:ea typeface="微软雅黑" panose="020B0503020204020204" pitchFamily="34" charset="-122"/>
              <a:cs typeface="+mn-ea"/>
              <a:sym typeface="+mn-lt"/>
            </a:endParaRPr>
          </a:p>
          <a:p>
            <a:pPr algn="ctr"/>
            <a:r>
              <a:rPr lang="zh-CN" altLang="en-US" sz="1400" b="1" dirty="0">
                <a:solidFill>
                  <a:srgbClr val="FF0000"/>
                </a:solidFill>
                <a:latin typeface="微软雅黑" panose="020B0503020204020204" pitchFamily="34" charset="-122"/>
                <a:ea typeface="微软雅黑" panose="020B0503020204020204" pitchFamily="34" charset="-122"/>
                <a:cs typeface="+mn-ea"/>
                <a:sym typeface="+mn-lt"/>
              </a:rPr>
              <a:t>后评估</a:t>
            </a:r>
          </a:p>
        </p:txBody>
      </p:sp>
      <p:sp>
        <p:nvSpPr>
          <p:cNvPr id="26" name="流程图: 合并 25"/>
          <p:cNvSpPr/>
          <p:nvPr/>
        </p:nvSpPr>
        <p:spPr>
          <a:xfrm>
            <a:off x="10310247" y="1732064"/>
            <a:ext cx="367066" cy="276437"/>
          </a:xfrm>
          <a:prstGeom prst="flowChartMerge">
            <a:avLst/>
          </a:prstGeom>
          <a:solidFill>
            <a:schemeClr val="accent3">
              <a:lumMod val="50000"/>
            </a:schemeClr>
          </a:solidFill>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8" name="矩形 27"/>
          <p:cNvSpPr/>
          <p:nvPr/>
        </p:nvSpPr>
        <p:spPr>
          <a:xfrm>
            <a:off x="5413722" y="2964701"/>
            <a:ext cx="1013419" cy="261610"/>
          </a:xfrm>
          <a:prstGeom prst="rect">
            <a:avLst/>
          </a:prstGeom>
        </p:spPr>
        <p:txBody>
          <a:bodyPr wrap="none">
            <a:spAutoFit/>
          </a:bodyPr>
          <a:lstStyle/>
          <a:p>
            <a:pPr algn="ctr"/>
            <a:r>
              <a:rPr lang="en-US" altLang="zh-CN" sz="1050" b="1" dirty="0">
                <a:latin typeface="微软雅黑" panose="020B0503020204020204" pitchFamily="34" charset="-122"/>
                <a:ea typeface="微软雅黑" panose="020B0503020204020204" pitchFamily="34" charset="-122"/>
                <a:cs typeface="+mn-ea"/>
                <a:sym typeface="+mn-lt"/>
              </a:rPr>
              <a:t> </a:t>
            </a:r>
            <a:r>
              <a:rPr lang="zh-CN" altLang="en-US" sz="1050" b="1" dirty="0">
                <a:latin typeface="微软雅黑" panose="020B0503020204020204" pitchFamily="34" charset="-122"/>
                <a:ea typeface="微软雅黑" panose="020B0503020204020204" pitchFamily="34" charset="-122"/>
                <a:cs typeface="+mn-ea"/>
                <a:sym typeface="+mn-lt"/>
              </a:rPr>
              <a:t>定期</a:t>
            </a:r>
            <a:r>
              <a:rPr lang="en-US" altLang="zh-CN" sz="1050" b="1" dirty="0">
                <a:latin typeface="微软雅黑" panose="020B0503020204020204" pitchFamily="34" charset="-122"/>
                <a:ea typeface="微软雅黑" panose="020B0503020204020204" pitchFamily="34" charset="-122"/>
                <a:cs typeface="+mn-ea"/>
                <a:sym typeface="+mn-lt"/>
              </a:rPr>
              <a:t>Review</a:t>
            </a:r>
            <a:endParaRPr lang="zh-CN" altLang="en-US" sz="1050" b="1" dirty="0">
              <a:latin typeface="微软雅黑" panose="020B0503020204020204" pitchFamily="34" charset="-122"/>
              <a:ea typeface="微软雅黑" panose="020B0503020204020204" pitchFamily="34" charset="-122"/>
              <a:cs typeface="+mn-ea"/>
              <a:sym typeface="+mn-lt"/>
            </a:endParaRPr>
          </a:p>
        </p:txBody>
      </p:sp>
      <p:graphicFrame>
        <p:nvGraphicFramePr>
          <p:cNvPr id="3" name="表格 2"/>
          <p:cNvGraphicFramePr>
            <a:graphicFrameLocks noGrp="1"/>
          </p:cNvGraphicFramePr>
          <p:nvPr>
            <p:extLst>
              <p:ext uri="{D42A27DB-BD31-4B8C-83A1-F6EECF244321}">
                <p14:modId xmlns:p14="http://schemas.microsoft.com/office/powerpoint/2010/main" val="3457923989"/>
              </p:ext>
            </p:extLst>
          </p:nvPr>
        </p:nvGraphicFramePr>
        <p:xfrm>
          <a:off x="452106" y="3263628"/>
          <a:ext cx="10989912" cy="3634740"/>
        </p:xfrm>
        <a:graphic>
          <a:graphicData uri="http://schemas.openxmlformats.org/drawingml/2006/table">
            <a:tbl>
              <a:tblPr/>
              <a:tblGrid>
                <a:gridCol w="2642735">
                  <a:extLst>
                    <a:ext uri="{9D8B030D-6E8A-4147-A177-3AD203B41FA5}">
                      <a16:colId xmlns:a16="http://schemas.microsoft.com/office/drawing/2014/main" val="3756218826"/>
                    </a:ext>
                  </a:extLst>
                </a:gridCol>
                <a:gridCol w="1545985">
                  <a:extLst>
                    <a:ext uri="{9D8B030D-6E8A-4147-A177-3AD203B41FA5}">
                      <a16:colId xmlns:a16="http://schemas.microsoft.com/office/drawing/2014/main" val="526875931"/>
                    </a:ext>
                  </a:extLst>
                </a:gridCol>
                <a:gridCol w="552895">
                  <a:extLst>
                    <a:ext uri="{9D8B030D-6E8A-4147-A177-3AD203B41FA5}">
                      <a16:colId xmlns:a16="http://schemas.microsoft.com/office/drawing/2014/main" val="2006263018"/>
                    </a:ext>
                  </a:extLst>
                </a:gridCol>
                <a:gridCol w="568027">
                  <a:extLst>
                    <a:ext uri="{9D8B030D-6E8A-4147-A177-3AD203B41FA5}">
                      <a16:colId xmlns:a16="http://schemas.microsoft.com/office/drawing/2014/main" val="3440647363"/>
                    </a:ext>
                  </a:extLst>
                </a:gridCol>
                <a:gridCol w="568027">
                  <a:extLst>
                    <a:ext uri="{9D8B030D-6E8A-4147-A177-3AD203B41FA5}">
                      <a16:colId xmlns:a16="http://schemas.microsoft.com/office/drawing/2014/main" val="1955962484"/>
                    </a:ext>
                  </a:extLst>
                </a:gridCol>
                <a:gridCol w="568027">
                  <a:extLst>
                    <a:ext uri="{9D8B030D-6E8A-4147-A177-3AD203B41FA5}">
                      <a16:colId xmlns:a16="http://schemas.microsoft.com/office/drawing/2014/main" val="557119889"/>
                    </a:ext>
                  </a:extLst>
                </a:gridCol>
                <a:gridCol w="568027">
                  <a:extLst>
                    <a:ext uri="{9D8B030D-6E8A-4147-A177-3AD203B41FA5}">
                      <a16:colId xmlns:a16="http://schemas.microsoft.com/office/drawing/2014/main" val="4097787293"/>
                    </a:ext>
                  </a:extLst>
                </a:gridCol>
                <a:gridCol w="568027">
                  <a:extLst>
                    <a:ext uri="{9D8B030D-6E8A-4147-A177-3AD203B41FA5}">
                      <a16:colId xmlns:a16="http://schemas.microsoft.com/office/drawing/2014/main" val="294284476"/>
                    </a:ext>
                  </a:extLst>
                </a:gridCol>
                <a:gridCol w="568027">
                  <a:extLst>
                    <a:ext uri="{9D8B030D-6E8A-4147-A177-3AD203B41FA5}">
                      <a16:colId xmlns:a16="http://schemas.microsoft.com/office/drawing/2014/main" val="1527049208"/>
                    </a:ext>
                  </a:extLst>
                </a:gridCol>
                <a:gridCol w="568027">
                  <a:extLst>
                    <a:ext uri="{9D8B030D-6E8A-4147-A177-3AD203B41FA5}">
                      <a16:colId xmlns:a16="http://schemas.microsoft.com/office/drawing/2014/main" val="640714845"/>
                    </a:ext>
                  </a:extLst>
                </a:gridCol>
                <a:gridCol w="568027">
                  <a:extLst>
                    <a:ext uri="{9D8B030D-6E8A-4147-A177-3AD203B41FA5}">
                      <a16:colId xmlns:a16="http://schemas.microsoft.com/office/drawing/2014/main" val="1910489805"/>
                    </a:ext>
                  </a:extLst>
                </a:gridCol>
                <a:gridCol w="568027">
                  <a:extLst>
                    <a:ext uri="{9D8B030D-6E8A-4147-A177-3AD203B41FA5}">
                      <a16:colId xmlns:a16="http://schemas.microsoft.com/office/drawing/2014/main" val="2041674823"/>
                    </a:ext>
                  </a:extLst>
                </a:gridCol>
                <a:gridCol w="568027">
                  <a:extLst>
                    <a:ext uri="{9D8B030D-6E8A-4147-A177-3AD203B41FA5}">
                      <a16:colId xmlns:a16="http://schemas.microsoft.com/office/drawing/2014/main" val="1491274556"/>
                    </a:ext>
                  </a:extLst>
                </a:gridCol>
                <a:gridCol w="568027">
                  <a:extLst>
                    <a:ext uri="{9D8B030D-6E8A-4147-A177-3AD203B41FA5}">
                      <a16:colId xmlns:a16="http://schemas.microsoft.com/office/drawing/2014/main" val="3843190561"/>
                    </a:ext>
                  </a:extLst>
                </a:gridCol>
              </a:tblGrid>
              <a:tr h="228600">
                <a:tc>
                  <a:txBody>
                    <a:bodyPr/>
                    <a:lstStyle/>
                    <a:p>
                      <a:pPr algn="ctr" fontAlgn="ctr"/>
                      <a:r>
                        <a:rPr lang="en-US" sz="1100" b="1" i="0" u="none" strike="noStrike" dirty="0">
                          <a:solidFill>
                            <a:srgbClr val="FFFFFF"/>
                          </a:solidFill>
                          <a:effectLst/>
                          <a:latin typeface="等线" panose="02010600030101010101" pitchFamily="2" charset="-122"/>
                          <a:ea typeface="等线" panose="02010600030101010101" pitchFamily="2" charset="-122"/>
                        </a:rPr>
                        <a:t>WBS</a:t>
                      </a:r>
                      <a:r>
                        <a:rPr lang="zh-CN" altLang="en-US" sz="1100" b="1" i="0" u="none" strike="noStrike" dirty="0">
                          <a:solidFill>
                            <a:srgbClr val="FFFFFF"/>
                          </a:solidFill>
                          <a:effectLst/>
                          <a:latin typeface="等线" panose="02010600030101010101" pitchFamily="2" charset="-122"/>
                          <a:ea typeface="等线" panose="02010600030101010101" pitchFamily="2" charset="-122"/>
                        </a:rPr>
                        <a:t>任务分解</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zh-CN" altLang="en-US" sz="1100" b="1" i="0" u="none" strike="noStrike">
                          <a:solidFill>
                            <a:srgbClr val="FFFFFF"/>
                          </a:solidFill>
                          <a:effectLst/>
                          <a:latin typeface="等线" panose="02010600030101010101" pitchFamily="2" charset="-122"/>
                          <a:ea typeface="等线" panose="02010600030101010101" pitchFamily="2" charset="-122"/>
                        </a:rPr>
                        <a:t>资源</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extLst>
                  <a:ext uri="{0D108BD9-81ED-4DB2-BD59-A6C34878D82A}">
                    <a16:rowId xmlns:a16="http://schemas.microsoft.com/office/drawing/2014/main" val="1559297964"/>
                  </a:ext>
                </a:extLst>
              </a:tr>
              <a:tr h="2243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b="1" i="0" u="none" strike="noStrike" kern="1200" dirty="0" smtClean="0">
                          <a:solidFill>
                            <a:srgbClr val="000000"/>
                          </a:solidFill>
                          <a:effectLst/>
                          <a:latin typeface="等线" panose="02010600030101010101" pitchFamily="2" charset="-122"/>
                          <a:ea typeface="等线" panose="02010600030101010101" pitchFamily="2" charset="-122"/>
                          <a:cs typeface="+mn-cs"/>
                        </a:rPr>
                        <a:t>5.</a:t>
                      </a:r>
                      <a:r>
                        <a:rPr lang="en-US" altLang="zh-CN" sz="1100" b="1" kern="1200" dirty="0" smtClean="0">
                          <a:solidFill>
                            <a:prstClr val="black">
                              <a:lumMod val="95000"/>
                              <a:lumOff val="5000"/>
                            </a:prstClr>
                          </a:solidFill>
                          <a:latin typeface="+mn-lt"/>
                          <a:ea typeface="+mn-ea"/>
                          <a:cs typeface="+mn-cs"/>
                        </a:rPr>
                        <a:t>HIL</a:t>
                      </a:r>
                      <a:r>
                        <a:rPr lang="zh-CN" altLang="en-US" sz="1100" b="1" kern="1200" dirty="0" smtClean="0">
                          <a:solidFill>
                            <a:prstClr val="black">
                              <a:lumMod val="95000"/>
                              <a:lumOff val="5000"/>
                            </a:prstClr>
                          </a:solidFill>
                          <a:latin typeface="+mn-lt"/>
                          <a:ea typeface="+mn-ea"/>
                          <a:cs typeface="+mn-cs"/>
                        </a:rPr>
                        <a:t>测试平台</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extLst>
                  <a:ext uri="{0D108BD9-81ED-4DB2-BD59-A6C34878D82A}">
                    <a16:rowId xmlns:a16="http://schemas.microsoft.com/office/drawing/2014/main" val="2074747580"/>
                  </a:ext>
                </a:extLst>
              </a:tr>
              <a:tr h="180975">
                <a:tc>
                  <a:txBody>
                    <a:bodyPr/>
                    <a:lstStyle/>
                    <a:p>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3.1 </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测试需求分析</a:t>
                      </a: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王思奇</a:t>
                      </a: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付厚</a:t>
                      </a: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吴延俊</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02805747"/>
                  </a:ext>
                </a:extLst>
              </a:tr>
              <a:tr h="1809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3.1 </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数字量、模拟量数据交换测试</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王思奇</a:t>
                      </a: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付厚</a:t>
                      </a: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吴延俊</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06141034"/>
                  </a:ext>
                </a:extLst>
              </a:tr>
              <a:tr h="1809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3.2 </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网侧模型搭建</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王思奇</a:t>
                      </a: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付厚</a:t>
                      </a: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吴延俊</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961930801"/>
                  </a:ext>
                </a:extLst>
              </a:tr>
              <a:tr h="1809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3.2 </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机侧模型搭建</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王思奇</a:t>
                      </a: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付厚</a:t>
                      </a: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吴延俊</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34843406"/>
                  </a:ext>
                </a:extLst>
              </a:tr>
              <a:tr h="1809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3.2 </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正常工况控制闭环测试</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王思奇</a:t>
                      </a: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付厚</a:t>
                      </a: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吴延俊</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757199260"/>
                  </a:ext>
                </a:extLst>
              </a:tr>
              <a:tr h="1809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3.2 </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特殊工况控制闭环测试</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王思奇</a:t>
                      </a: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付厚</a:t>
                      </a: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吴延俊</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2798933758"/>
                  </a:ext>
                </a:extLst>
              </a:tr>
              <a:tr h="1809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b="1" kern="1200" dirty="0" smtClean="0">
                          <a:solidFill>
                            <a:prstClr val="black">
                              <a:lumMod val="95000"/>
                              <a:lumOff val="5000"/>
                            </a:prstClr>
                          </a:solidFill>
                          <a:latin typeface="+mn-lt"/>
                          <a:ea typeface="+mn-ea"/>
                          <a:cs typeface="+mn-cs"/>
                        </a:rPr>
                        <a:t>6.</a:t>
                      </a:r>
                      <a:r>
                        <a:rPr lang="zh-CN" altLang="en-US" sz="1100" b="1" kern="1200" dirty="0" smtClean="0">
                          <a:solidFill>
                            <a:prstClr val="black">
                              <a:lumMod val="95000"/>
                              <a:lumOff val="5000"/>
                            </a:prstClr>
                          </a:solidFill>
                          <a:latin typeface="+mn-lt"/>
                          <a:ea typeface="+mn-ea"/>
                          <a:cs typeface="+mn-cs"/>
                        </a:rPr>
                        <a:t>联调测试数据分析平台</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extLst>
                  <a:ext uri="{0D108BD9-81ED-4DB2-BD59-A6C34878D82A}">
                    <a16:rowId xmlns:a16="http://schemas.microsoft.com/office/drawing/2014/main" val="2571216023"/>
                  </a:ext>
                </a:extLst>
              </a:tr>
              <a:tr h="1809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3.1 </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需求分析，历史联调报告查阅</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吴延俊</a:t>
                      </a: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钟云龙</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28294788"/>
                  </a:ext>
                </a:extLst>
              </a:tr>
              <a:tr h="1809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3.1 </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历史联调报告数据分析</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吴延俊</a:t>
                      </a: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钟云龙</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31145124"/>
                  </a:ext>
                </a:extLst>
              </a:tr>
              <a:tr h="1809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3.1 </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分析软件编写</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吴延俊</a:t>
                      </a: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钟云龙</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138552526"/>
                  </a:ext>
                </a:extLst>
              </a:tr>
              <a:tr h="1809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3.1 </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报告自动生成程序编写</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吴延俊</a:t>
                      </a: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钟云龙</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59007845"/>
                  </a:ext>
                </a:extLst>
              </a:tr>
            </a:tbl>
          </a:graphicData>
        </a:graphic>
      </p:graphicFrame>
      <p:sp>
        <p:nvSpPr>
          <p:cNvPr id="2" name="右大括号 1"/>
          <p:cNvSpPr/>
          <p:nvPr/>
        </p:nvSpPr>
        <p:spPr>
          <a:xfrm rot="5400000">
            <a:off x="5765185" y="246310"/>
            <a:ext cx="443219" cy="4928954"/>
          </a:xfrm>
          <a:prstGeom prst="rightBrace">
            <a:avLst>
              <a:gd name="adj1" fmla="val 72239"/>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流程图: 合并 26"/>
          <p:cNvSpPr/>
          <p:nvPr/>
        </p:nvSpPr>
        <p:spPr>
          <a:xfrm rot="10800000">
            <a:off x="5803261" y="2619013"/>
            <a:ext cx="367066" cy="276437"/>
          </a:xfrm>
          <a:prstGeom prst="flowChartMerge">
            <a:avLst/>
          </a:prstGeom>
          <a:solidFill>
            <a:schemeClr val="accent5">
              <a:lumMod val="40000"/>
              <a:lumOff val="60000"/>
            </a:schemeClr>
          </a:solidFill>
          <a:ln w="25400">
            <a:solidFill>
              <a:schemeClr val="tx1"/>
            </a:solidFill>
            <a:prstDash val="sysDash"/>
          </a:ln>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512894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38100" y="584718"/>
            <a:ext cx="8919493"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项目资源</a:t>
            </a:r>
            <a:r>
              <a:rPr lang="zh-CN" altLang="en-US" sz="3200" dirty="0">
                <a:solidFill>
                  <a:srgbClr val="0093CA"/>
                </a:solidFill>
                <a:latin typeface="微软雅黑" panose="020B0503020204020204" pitchFamily="34" charset="-122"/>
                <a:ea typeface="微软雅黑" panose="020B0503020204020204" pitchFamily="34" charset="-122"/>
              </a:rPr>
              <a:t>规划</a:t>
            </a:r>
            <a:endParaRPr lang="zh-CN" altLang="en-US" sz="3200" dirty="0">
              <a:solidFill>
                <a:srgbClr val="0093CA"/>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548891" y="1671196"/>
            <a:ext cx="1392362" cy="400110"/>
          </a:xfrm>
          <a:prstGeom prst="rect">
            <a:avLst/>
          </a:prstGeom>
          <a:noFill/>
        </p:spPr>
        <p:txBody>
          <a:bodyPr wrap="square" rtlCol="0">
            <a:spAutoFit/>
          </a:bodyPr>
          <a:lstStyle/>
          <a:p>
            <a:r>
              <a:rPr lang="zh-CN" altLang="en-US" sz="2000" b="1" dirty="0">
                <a:solidFill>
                  <a:srgbClr val="0093CA"/>
                </a:solidFill>
                <a:latin typeface="微软雅黑" panose="020B0503020204020204" pitchFamily="34" charset="-122"/>
                <a:ea typeface="微软雅黑" panose="020B0503020204020204" pitchFamily="34" charset="-122"/>
              </a:rPr>
              <a:t>项目成员：</a:t>
            </a:r>
          </a:p>
        </p:txBody>
      </p:sp>
      <p:sp>
        <p:nvSpPr>
          <p:cNvPr id="14" name="文本框 13"/>
          <p:cNvSpPr txBox="1"/>
          <p:nvPr/>
        </p:nvSpPr>
        <p:spPr>
          <a:xfrm>
            <a:off x="548891" y="5866238"/>
            <a:ext cx="1792527" cy="400110"/>
          </a:xfrm>
          <a:prstGeom prst="rect">
            <a:avLst/>
          </a:prstGeom>
          <a:noFill/>
        </p:spPr>
        <p:txBody>
          <a:bodyPr wrap="square" rtlCol="0">
            <a:spAutoFit/>
          </a:bodyPr>
          <a:lstStyle>
            <a:defPPr>
              <a:defRPr lang="zh-CN"/>
            </a:defPPr>
            <a:lvl1pPr>
              <a:defRPr sz="2000" b="1">
                <a:solidFill>
                  <a:srgbClr val="0093CA"/>
                </a:solidFill>
                <a:latin typeface="微软雅黑" panose="020B0503020204020204" pitchFamily="34" charset="-122"/>
                <a:ea typeface="微软雅黑" panose="020B0503020204020204" pitchFamily="34" charset="-122"/>
              </a:defRPr>
            </a:lvl1pPr>
          </a:lstStyle>
          <a:p>
            <a:r>
              <a:rPr lang="zh-CN" altLang="en-US" dirty="0"/>
              <a:t>项目干系人：</a:t>
            </a:r>
          </a:p>
        </p:txBody>
      </p:sp>
      <p:graphicFrame>
        <p:nvGraphicFramePr>
          <p:cNvPr id="15" name="表格 14"/>
          <p:cNvGraphicFramePr>
            <a:graphicFrameLocks noGrp="1"/>
          </p:cNvGraphicFramePr>
          <p:nvPr>
            <p:extLst>
              <p:ext uri="{D42A27DB-BD31-4B8C-83A1-F6EECF244321}">
                <p14:modId xmlns:p14="http://schemas.microsoft.com/office/powerpoint/2010/main" val="4082742588"/>
              </p:ext>
            </p:extLst>
          </p:nvPr>
        </p:nvGraphicFramePr>
        <p:xfrm>
          <a:off x="1136916" y="2169993"/>
          <a:ext cx="9756659" cy="2306626"/>
        </p:xfrm>
        <a:graphic>
          <a:graphicData uri="http://schemas.openxmlformats.org/drawingml/2006/table">
            <a:tbl>
              <a:tblPr/>
              <a:tblGrid>
                <a:gridCol w="644915">
                  <a:extLst>
                    <a:ext uri="{9D8B030D-6E8A-4147-A177-3AD203B41FA5}">
                      <a16:colId xmlns:a16="http://schemas.microsoft.com/office/drawing/2014/main" val="20001"/>
                    </a:ext>
                  </a:extLst>
                </a:gridCol>
                <a:gridCol w="1843121">
                  <a:extLst>
                    <a:ext uri="{9D8B030D-6E8A-4147-A177-3AD203B41FA5}">
                      <a16:colId xmlns:a16="http://schemas.microsoft.com/office/drawing/2014/main" val="20003"/>
                    </a:ext>
                  </a:extLst>
                </a:gridCol>
                <a:gridCol w="1843121">
                  <a:extLst>
                    <a:ext uri="{9D8B030D-6E8A-4147-A177-3AD203B41FA5}">
                      <a16:colId xmlns:a16="http://schemas.microsoft.com/office/drawing/2014/main" val="20002"/>
                    </a:ext>
                  </a:extLst>
                </a:gridCol>
                <a:gridCol w="3387692">
                  <a:extLst>
                    <a:ext uri="{9D8B030D-6E8A-4147-A177-3AD203B41FA5}">
                      <a16:colId xmlns:a16="http://schemas.microsoft.com/office/drawing/2014/main" val="20004"/>
                    </a:ext>
                  </a:extLst>
                </a:gridCol>
                <a:gridCol w="2037810">
                  <a:extLst>
                    <a:ext uri="{9D8B030D-6E8A-4147-A177-3AD203B41FA5}">
                      <a16:colId xmlns:a16="http://schemas.microsoft.com/office/drawing/2014/main" val="20006"/>
                    </a:ext>
                  </a:extLst>
                </a:gridCol>
              </a:tblGrid>
              <a:tr h="293485">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编号</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项目角色</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项目成员</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主要职责</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投入工时（人工天）</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447346">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项目经理</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吴延俊</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进度把</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控，软件初步实现</a:t>
                      </a:r>
                      <a:endPar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47346">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项目成员</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朱秀贤</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负责电气一次，电气二次</a:t>
                      </a:r>
                      <a:endPar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p>
                      <a:pPr algn="ctr" fontAlgn="ct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数字化转型子项目</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47346">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项目成员</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钟云龙</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负责发电机</a:t>
                      </a:r>
                      <a:endPar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数字化转型子项目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92804">
                <a:tc>
                  <a:txBody>
                    <a:bodyPr/>
                    <a:lstStyle/>
                    <a:p>
                      <a:pPr algn="ctr" fontAlgn="ctr"/>
                      <a:r>
                        <a:rPr lang="en-US" altLang="zh-CN" sz="1100" b="0" i="0" u="none" strike="noStrike" dirty="0" smtClean="0">
                          <a:solidFill>
                            <a:srgbClr val="000000"/>
                          </a:solidFill>
                          <a:effectLst/>
                          <a:latin typeface="微软雅黑" panose="020B0503020204020204" pitchFamily="34" charset="-122"/>
                          <a:ea typeface="微软雅黑" panose="020B0503020204020204" pitchFamily="34" charset="-122"/>
                        </a:rPr>
                        <a:t>4</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项目成员</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王思奇，付厚</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硬件在环仿真平台搭建，各类测试工况模型搭建</a:t>
                      </a:r>
                      <a:endPar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7545608"/>
                  </a:ext>
                </a:extLst>
              </a:tr>
            </a:tbl>
          </a:graphicData>
        </a:graphic>
      </p:graphicFrame>
      <p:sp>
        <p:nvSpPr>
          <p:cNvPr id="16" name="文本框 15"/>
          <p:cNvSpPr txBox="1"/>
          <p:nvPr/>
        </p:nvSpPr>
        <p:spPr>
          <a:xfrm>
            <a:off x="1136916" y="6291366"/>
            <a:ext cx="9177123" cy="400110"/>
          </a:xfrm>
          <a:prstGeom prst="rect">
            <a:avLst/>
          </a:prstGeom>
          <a:noFill/>
        </p:spPr>
        <p:txBody>
          <a:bodyPr wrap="square" rtlCol="0">
            <a:spAutoFit/>
          </a:bodyPr>
          <a:lstStyle/>
          <a:p>
            <a:r>
              <a:rPr lang="zh-CN" altLang="en-US" sz="2000" dirty="0" smtClean="0">
                <a:solidFill>
                  <a:srgbClr val="0093CA"/>
                </a:solidFill>
                <a:latin typeface="微软雅黑" panose="020B0503020204020204" pitchFamily="34" charset="-122"/>
                <a:ea typeface="微软雅黑" panose="020B0503020204020204" pitchFamily="34" charset="-122"/>
              </a:rPr>
              <a:t>俞庆、张鲁华、方杭杭</a:t>
            </a:r>
            <a:r>
              <a:rPr lang="zh-CN" altLang="en-US" sz="2000" dirty="0">
                <a:solidFill>
                  <a:srgbClr val="0093CA"/>
                </a:solidFill>
                <a:latin typeface="微软雅黑" panose="020B0503020204020204" pitchFamily="34" charset="-122"/>
                <a:ea typeface="微软雅黑" panose="020B0503020204020204" pitchFamily="34" charset="-122"/>
              </a:rPr>
              <a:t>、葛昊祥</a:t>
            </a:r>
            <a:r>
              <a:rPr lang="zh-CN" altLang="en-US" sz="2000" dirty="0" smtClean="0">
                <a:solidFill>
                  <a:srgbClr val="0093CA"/>
                </a:solidFill>
                <a:latin typeface="微软雅黑" panose="020B0503020204020204" pitchFamily="34" charset="-122"/>
                <a:ea typeface="微软雅黑" panose="020B0503020204020204" pitchFamily="34" charset="-122"/>
              </a:rPr>
              <a:t>、刘军伟</a:t>
            </a:r>
            <a:r>
              <a:rPr lang="zh-CN" altLang="en-US" sz="2000" dirty="0">
                <a:solidFill>
                  <a:srgbClr val="0093CA"/>
                </a:solidFill>
                <a:latin typeface="微软雅黑" panose="020B0503020204020204" pitchFamily="34" charset="-122"/>
                <a:ea typeface="微软雅黑" panose="020B0503020204020204" pitchFamily="34" charset="-122"/>
              </a:rPr>
              <a:t>、</a:t>
            </a:r>
            <a:r>
              <a:rPr lang="zh-CN" altLang="en-US" sz="2000" dirty="0" smtClean="0">
                <a:solidFill>
                  <a:srgbClr val="0093CA"/>
                </a:solidFill>
                <a:latin typeface="微软雅黑" panose="020B0503020204020204" pitchFamily="34" charset="-122"/>
                <a:ea typeface="微软雅黑" panose="020B0503020204020204" pitchFamily="34" charset="-122"/>
              </a:rPr>
              <a:t>田超</a:t>
            </a:r>
            <a:endParaRPr lang="zh-CN" altLang="en-US" sz="2000" dirty="0">
              <a:solidFill>
                <a:srgbClr val="0093CA"/>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6943397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25955" y="584941"/>
            <a:ext cx="5403790"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项目预算</a:t>
            </a:r>
            <a:r>
              <a:rPr lang="zh-CN" altLang="en-US" sz="3200" dirty="0" smtClean="0">
                <a:solidFill>
                  <a:srgbClr val="0093CA"/>
                </a:solidFill>
                <a:latin typeface="微软雅黑" panose="020B0503020204020204" pitchFamily="34" charset="-122"/>
                <a:ea typeface="微软雅黑" panose="020B0503020204020204" pitchFamily="34" charset="-122"/>
              </a:rPr>
              <a:t>规划</a:t>
            </a:r>
            <a:endParaRPr lang="zh-CN" altLang="en-US" sz="3200" dirty="0">
              <a:solidFill>
                <a:srgbClr val="0093CA"/>
              </a:solidFill>
              <a:latin typeface="微软雅黑" panose="020B0503020204020204" pitchFamily="34" charset="-122"/>
              <a:ea typeface="微软雅黑" panose="020B0503020204020204" pitchFamily="34" charset="-122"/>
            </a:endParaRPr>
          </a:p>
        </p:txBody>
      </p:sp>
      <p:sp>
        <p:nvSpPr>
          <p:cNvPr id="3" name="任意形状 8"/>
          <p:cNvSpPr/>
          <p:nvPr/>
        </p:nvSpPr>
        <p:spPr>
          <a:xfrm>
            <a:off x="378941" y="337751"/>
            <a:ext cx="766118" cy="1079157"/>
          </a:xfrm>
          <a:custGeom>
            <a:avLst/>
            <a:gdLst>
              <a:gd name="connsiteX0" fmla="*/ 757881 w 766118"/>
              <a:gd name="connsiteY0" fmla="*/ 856735 h 1079157"/>
              <a:gd name="connsiteX1" fmla="*/ 766118 w 766118"/>
              <a:gd name="connsiteY1" fmla="*/ 1079157 h 1079157"/>
              <a:gd name="connsiteX2" fmla="*/ 0 w 766118"/>
              <a:gd name="connsiteY2" fmla="*/ 1079157 h 1079157"/>
              <a:gd name="connsiteX3" fmla="*/ 0 w 766118"/>
              <a:gd name="connsiteY3" fmla="*/ 0 h 1079157"/>
              <a:gd name="connsiteX4" fmla="*/ 757881 w 766118"/>
              <a:gd name="connsiteY4" fmla="*/ 8238 h 1079157"/>
              <a:gd name="connsiteX5" fmla="*/ 757881 w 766118"/>
              <a:gd name="connsiteY5" fmla="*/ 222422 h 107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6118" h="1079157">
                <a:moveTo>
                  <a:pt x="757881" y="856735"/>
                </a:moveTo>
                <a:lnTo>
                  <a:pt x="766118" y="1079157"/>
                </a:lnTo>
                <a:lnTo>
                  <a:pt x="0" y="1079157"/>
                </a:lnTo>
                <a:lnTo>
                  <a:pt x="0" y="0"/>
                </a:lnTo>
                <a:lnTo>
                  <a:pt x="757881" y="8238"/>
                </a:lnTo>
                <a:lnTo>
                  <a:pt x="757881" y="222422"/>
                </a:lnTo>
              </a:path>
            </a:pathLst>
          </a:custGeom>
          <a:noFill/>
          <a:ln w="28575">
            <a:solidFill>
              <a:srgbClr val="0093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5" name="表格 4"/>
          <p:cNvGraphicFramePr>
            <a:graphicFrameLocks noGrp="1"/>
          </p:cNvGraphicFramePr>
          <p:nvPr>
            <p:extLst>
              <p:ext uri="{D42A27DB-BD31-4B8C-83A1-F6EECF244321}">
                <p14:modId xmlns:p14="http://schemas.microsoft.com/office/powerpoint/2010/main" val="2271189079"/>
              </p:ext>
            </p:extLst>
          </p:nvPr>
        </p:nvGraphicFramePr>
        <p:xfrm>
          <a:off x="525955" y="1793244"/>
          <a:ext cx="10291785" cy="4674254"/>
        </p:xfrm>
        <a:graphic>
          <a:graphicData uri="http://schemas.openxmlformats.org/drawingml/2006/table">
            <a:tbl>
              <a:tblPr/>
              <a:tblGrid>
                <a:gridCol w="1876195">
                  <a:extLst>
                    <a:ext uri="{9D8B030D-6E8A-4147-A177-3AD203B41FA5}">
                      <a16:colId xmlns:a16="http://schemas.microsoft.com/office/drawing/2014/main" val="2396648704"/>
                    </a:ext>
                  </a:extLst>
                </a:gridCol>
                <a:gridCol w="1224000">
                  <a:extLst>
                    <a:ext uri="{9D8B030D-6E8A-4147-A177-3AD203B41FA5}">
                      <a16:colId xmlns:a16="http://schemas.microsoft.com/office/drawing/2014/main" val="3592794462"/>
                    </a:ext>
                  </a:extLst>
                </a:gridCol>
                <a:gridCol w="1224000">
                  <a:extLst>
                    <a:ext uri="{9D8B030D-6E8A-4147-A177-3AD203B41FA5}">
                      <a16:colId xmlns:a16="http://schemas.microsoft.com/office/drawing/2014/main" val="318580432"/>
                    </a:ext>
                  </a:extLst>
                </a:gridCol>
                <a:gridCol w="1224000">
                  <a:extLst>
                    <a:ext uri="{9D8B030D-6E8A-4147-A177-3AD203B41FA5}">
                      <a16:colId xmlns:a16="http://schemas.microsoft.com/office/drawing/2014/main" val="2973337000"/>
                    </a:ext>
                  </a:extLst>
                </a:gridCol>
                <a:gridCol w="1224000">
                  <a:extLst>
                    <a:ext uri="{9D8B030D-6E8A-4147-A177-3AD203B41FA5}">
                      <a16:colId xmlns:a16="http://schemas.microsoft.com/office/drawing/2014/main" val="464390196"/>
                    </a:ext>
                  </a:extLst>
                </a:gridCol>
                <a:gridCol w="3519590">
                  <a:extLst>
                    <a:ext uri="{9D8B030D-6E8A-4147-A177-3AD203B41FA5}">
                      <a16:colId xmlns:a16="http://schemas.microsoft.com/office/drawing/2014/main" val="3827219085"/>
                    </a:ext>
                  </a:extLst>
                </a:gridCol>
              </a:tblGrid>
              <a:tr h="414340">
                <a:tc>
                  <a:txBody>
                    <a:bodyPr/>
                    <a:lstStyle/>
                    <a:p>
                      <a:pPr algn="ctr" rtl="0" fontAlgn="ctr"/>
                      <a:r>
                        <a:rPr lang="zh-CN" altLang="en-US" sz="1000" b="1" i="1" u="none" strike="noStrike" dirty="0">
                          <a:solidFill>
                            <a:srgbClr val="000000"/>
                          </a:solidFill>
                          <a:effectLst/>
                          <a:latin typeface="DengXian" panose="02010600030101010101" pitchFamily="2" charset="-122"/>
                          <a:ea typeface="DengXian" panose="02010600030101010101" pitchFamily="2" charset="-122"/>
                        </a:rPr>
                        <a:t>类目</a:t>
                      </a:r>
                      <a:br>
                        <a:rPr lang="zh-CN" altLang="en-US" sz="1000" b="1" i="1" u="none" strike="noStrike" dirty="0">
                          <a:solidFill>
                            <a:srgbClr val="000000"/>
                          </a:solidFill>
                          <a:effectLst/>
                          <a:latin typeface="DengXian" panose="02010600030101010101" pitchFamily="2" charset="-122"/>
                          <a:ea typeface="DengXian" panose="02010600030101010101" pitchFamily="2" charset="-122"/>
                        </a:rPr>
                      </a:br>
                      <a:r>
                        <a:rPr lang="zh-CN" altLang="en-US" sz="1100" b="1" i="1" u="none" strike="noStrike" dirty="0">
                          <a:solidFill>
                            <a:srgbClr val="FF0000"/>
                          </a:solidFill>
                          <a:effectLst/>
                          <a:latin typeface="DengXian" panose="02010600030101010101" pitchFamily="2" charset="-122"/>
                          <a:ea typeface="DengXian" panose="02010600030101010101" pitchFamily="2" charset="-122"/>
                        </a:rPr>
                        <a:t>（请根据项目实际情况进行类目删减）</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a:txBody>
                    <a:bodyPr/>
                    <a:lstStyle/>
                    <a:p>
                      <a:pPr algn="ctr" rtl="0" fontAlgn="ctr"/>
                      <a:r>
                        <a:rPr lang="zh-CN" altLang="en-US" sz="1000" b="1" i="1" u="none" strike="noStrike" dirty="0">
                          <a:solidFill>
                            <a:srgbClr val="000000"/>
                          </a:solidFill>
                          <a:effectLst/>
                          <a:latin typeface="DengXian" panose="02010600030101010101" pitchFamily="2" charset="-122"/>
                          <a:ea typeface="DengXian" panose="02010600030101010101" pitchFamily="2" charset="-122"/>
                        </a:rPr>
                        <a:t>总金额（万元）</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a:txBody>
                    <a:bodyPr/>
                    <a:lstStyle/>
                    <a:p>
                      <a:pPr algn="ctr" rtl="0" fontAlgn="ctr"/>
                      <a:r>
                        <a:rPr lang="en-US" altLang="zh-CN" sz="1000" b="1" i="1" u="none" strike="noStrike" dirty="0" smtClean="0">
                          <a:solidFill>
                            <a:srgbClr val="000000"/>
                          </a:solidFill>
                          <a:effectLst/>
                          <a:latin typeface="DengXian" panose="02010600030101010101" pitchFamily="2" charset="-122"/>
                          <a:ea typeface="DengXian" panose="02010600030101010101" pitchFamily="2" charset="-122"/>
                        </a:rPr>
                        <a:t>21</a:t>
                      </a:r>
                      <a:r>
                        <a:rPr lang="zh-CN" altLang="en-US" sz="1000" b="1" i="1" u="none" strike="noStrike" dirty="0" smtClean="0">
                          <a:solidFill>
                            <a:srgbClr val="000000"/>
                          </a:solidFill>
                          <a:effectLst/>
                          <a:latin typeface="DengXian" panose="02010600030101010101" pitchFamily="2" charset="-122"/>
                          <a:ea typeface="DengXian" panose="02010600030101010101" pitchFamily="2" charset="-122"/>
                        </a:rPr>
                        <a:t>年</a:t>
                      </a:r>
                      <a:r>
                        <a:rPr lang="zh-CN" altLang="en-US" sz="1000" b="1" i="1" u="none" strike="noStrike" dirty="0">
                          <a:solidFill>
                            <a:srgbClr val="000000"/>
                          </a:solidFill>
                          <a:effectLst/>
                          <a:latin typeface="DengXian" panose="02010600030101010101" pitchFamily="2" charset="-122"/>
                          <a:ea typeface="DengXian" panose="02010600030101010101" pitchFamily="2" charset="-122"/>
                        </a:rPr>
                        <a:t>预算（万元）</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a:txBody>
                    <a:bodyPr/>
                    <a:lstStyle/>
                    <a:p>
                      <a:pPr algn="ctr" rtl="0" fontAlgn="ctr"/>
                      <a:r>
                        <a:rPr lang="en-US" altLang="zh-CN" sz="1000" b="1" i="1" u="none" strike="noStrike" dirty="0" smtClean="0">
                          <a:solidFill>
                            <a:srgbClr val="000000"/>
                          </a:solidFill>
                          <a:effectLst/>
                          <a:latin typeface="DengXian" panose="02010600030101010101" pitchFamily="2" charset="-122"/>
                          <a:ea typeface="DengXian" panose="02010600030101010101" pitchFamily="2" charset="-122"/>
                        </a:rPr>
                        <a:t>22</a:t>
                      </a:r>
                      <a:r>
                        <a:rPr lang="zh-CN" altLang="en-US" sz="1000" b="1" i="1" u="none" strike="noStrike" dirty="0" smtClean="0">
                          <a:solidFill>
                            <a:srgbClr val="000000"/>
                          </a:solidFill>
                          <a:effectLst/>
                          <a:latin typeface="DengXian" panose="02010600030101010101" pitchFamily="2" charset="-122"/>
                          <a:ea typeface="DengXian" panose="02010600030101010101" pitchFamily="2" charset="-122"/>
                        </a:rPr>
                        <a:t>年</a:t>
                      </a:r>
                      <a:r>
                        <a:rPr lang="zh-CN" altLang="en-US" sz="1000" b="1" i="1" u="none" strike="noStrike" dirty="0">
                          <a:solidFill>
                            <a:srgbClr val="000000"/>
                          </a:solidFill>
                          <a:effectLst/>
                          <a:latin typeface="DengXian" panose="02010600030101010101" pitchFamily="2" charset="-122"/>
                          <a:ea typeface="DengXian" panose="02010600030101010101" pitchFamily="2" charset="-122"/>
                        </a:rPr>
                        <a:t>预算（万元）</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a:txBody>
                    <a:bodyPr/>
                    <a:lstStyle/>
                    <a:p>
                      <a:pPr algn="ctr" rtl="0" fontAlgn="ctr"/>
                      <a:r>
                        <a:rPr lang="en-US" altLang="zh-CN" sz="1000" b="1" i="1" u="none" strike="noStrike" dirty="0">
                          <a:solidFill>
                            <a:srgbClr val="000000"/>
                          </a:solidFill>
                          <a:effectLst/>
                          <a:latin typeface="DengXian" panose="02010600030101010101" pitchFamily="2" charset="-122"/>
                          <a:ea typeface="DengXian" panose="02010600030101010101" pitchFamily="2" charset="-122"/>
                        </a:rPr>
                        <a:t>XX</a:t>
                      </a:r>
                      <a:r>
                        <a:rPr lang="zh-CN" altLang="en-US" sz="1000" b="1" i="1" u="none" strike="noStrike" dirty="0">
                          <a:solidFill>
                            <a:srgbClr val="000000"/>
                          </a:solidFill>
                          <a:effectLst/>
                          <a:latin typeface="DengXian" panose="02010600030101010101" pitchFamily="2" charset="-122"/>
                          <a:ea typeface="DengXian" panose="02010600030101010101" pitchFamily="2" charset="-122"/>
                        </a:rPr>
                        <a:t>年预算（万元）</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a:txBody>
                    <a:bodyPr/>
                    <a:lstStyle/>
                    <a:p>
                      <a:pPr algn="ctr" rtl="0" fontAlgn="ctr"/>
                      <a:r>
                        <a:rPr lang="zh-CN" altLang="en-US" sz="1000" b="1" i="1" u="none" strike="noStrike" dirty="0">
                          <a:solidFill>
                            <a:srgbClr val="000000"/>
                          </a:solidFill>
                          <a:effectLst/>
                          <a:latin typeface="DengXian" panose="02010600030101010101" pitchFamily="2" charset="-122"/>
                          <a:ea typeface="DengXian" panose="02010600030101010101" pitchFamily="2" charset="-122"/>
                        </a:rPr>
                        <a:t>备注</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extLst>
                  <a:ext uri="{0D108BD9-81ED-4DB2-BD59-A6C34878D82A}">
                    <a16:rowId xmlns:a16="http://schemas.microsoft.com/office/drawing/2014/main" val="4070629388"/>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人工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1" i="1" u="none" strike="noStrike" dirty="0" smtClean="0">
                          <a:solidFill>
                            <a:srgbClr val="000000"/>
                          </a:solidFill>
                          <a:effectLst/>
                          <a:latin typeface="DengXian" panose="02010600030101010101" pitchFamily="2" charset="-122"/>
                          <a:ea typeface="DengXian" panose="02010600030101010101" pitchFamily="2" charset="-122"/>
                        </a:rPr>
                        <a:t>6</a:t>
                      </a:r>
                      <a:r>
                        <a:rPr lang="zh-CN" altLang="en-US" sz="1000" b="1"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1" i="1" u="none" strike="noStrike" dirty="0" smtClean="0">
                          <a:solidFill>
                            <a:srgbClr val="000000"/>
                          </a:solidFill>
                          <a:effectLst/>
                          <a:latin typeface="DengXian" panose="02010600030101010101" pitchFamily="2" charset="-122"/>
                          <a:ea typeface="DengXian" panose="02010600030101010101" pitchFamily="2" charset="-122"/>
                        </a:rPr>
                        <a:t>2</a:t>
                      </a:r>
                      <a:endParaRPr lang="zh-CN" altLang="en-US" sz="1000" b="1"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000" b="1" i="1" u="none" strike="noStrike" dirty="0" smtClean="0">
                          <a:solidFill>
                            <a:srgbClr val="000000"/>
                          </a:solidFill>
                          <a:effectLst/>
                          <a:latin typeface="DengXian" panose="02010600030101010101" pitchFamily="2" charset="-122"/>
                          <a:ea typeface="+mn-ea"/>
                        </a:rPr>
                        <a:t>4</a:t>
                      </a:r>
                      <a:endParaRPr lang="zh-CN" altLang="en-US" sz="1000" b="1" i="1" u="none" strike="noStrike" dirty="0" smtClean="0">
                        <a:solidFill>
                          <a:srgbClr val="000000"/>
                        </a:solidFill>
                        <a:effectLst/>
                        <a:latin typeface="DengXian" panose="02010600030101010101" pitchFamily="2" charset="-122"/>
                        <a:ea typeface="+mn-ea"/>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1"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kern="1200" dirty="0" smtClean="0">
                          <a:solidFill>
                            <a:srgbClr val="000000"/>
                          </a:solidFill>
                          <a:effectLst/>
                          <a:latin typeface="DengXian" panose="02010600030101010101" pitchFamily="2" charset="-122"/>
                          <a:ea typeface="DengXian" panose="02010600030101010101" pitchFamily="2" charset="-122"/>
                          <a:cs typeface="+mn-cs"/>
                        </a:rPr>
                        <a:t>人工成本投入</a:t>
                      </a:r>
                      <a:endParaRPr lang="zh-CN" altLang="en-US" sz="1000" b="0" i="1" u="none" strike="noStrike" kern="1200" dirty="0">
                        <a:solidFill>
                          <a:srgbClr val="000000"/>
                        </a:solidFill>
                        <a:effectLst/>
                        <a:latin typeface="DengXian" panose="02010600030101010101" pitchFamily="2" charset="-122"/>
                        <a:ea typeface="DengXian" panose="02010600030101010101" pitchFamily="2" charset="-122"/>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7320315"/>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直接投入</a:t>
                      </a:r>
                      <a:r>
                        <a:rPr lang="en-US" altLang="zh-CN" sz="900" b="0" i="1"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动力能源</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DengXian" panose="02010600030101010101" pitchFamily="2" charset="-122"/>
                        </a:rPr>
                        <a:t>请备注费用组成</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0669772"/>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直接投入</a:t>
                      </a:r>
                      <a:r>
                        <a:rPr lang="en-US" altLang="zh-CN" sz="900" b="0" i="1"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材料费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0476078"/>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直接投入</a:t>
                      </a:r>
                      <a:r>
                        <a:rPr lang="en-US" altLang="zh-CN" sz="900" b="0" i="1"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试验试制费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43376655"/>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直接投入</a:t>
                      </a:r>
                      <a:r>
                        <a:rPr lang="en-US" altLang="zh-CN" sz="900" b="0" i="1"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修理费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8682718"/>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直接投入</a:t>
                      </a:r>
                      <a:r>
                        <a:rPr lang="en-US" altLang="zh-CN" sz="900" b="0" i="1"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租赁费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2732994"/>
                  </a:ext>
                </a:extLst>
              </a:tr>
              <a:tr h="204302">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技术引进费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76334144"/>
                  </a:ext>
                </a:extLst>
              </a:tr>
              <a:tr h="0">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技术服务费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3</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3</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0" i="1" u="none" strike="noStrike" dirty="0" smtClean="0">
                          <a:solidFill>
                            <a:srgbClr val="000000"/>
                          </a:solidFill>
                          <a:effectLst/>
                          <a:latin typeface="DengXian" panose="02010600030101010101" pitchFamily="2" charset="-122"/>
                          <a:ea typeface="DengXian" panose="02010600030101010101" pitchFamily="2" charset="-122"/>
                        </a:rPr>
                        <a:t>商用软件或硬件的技术咨询费用</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1770567"/>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固定资产折旧</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8013784"/>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无形资产摊销</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7645179"/>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评鉴费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0240716"/>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差旅费</a:t>
                      </a:r>
                      <a:r>
                        <a:rPr lang="en-US" altLang="zh-CN" sz="900" b="0" i="1"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国内</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3</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1</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2</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0" i="1" u="none" strike="noStrike" dirty="0" smtClean="0">
                          <a:solidFill>
                            <a:srgbClr val="000000"/>
                          </a:solidFill>
                          <a:effectLst/>
                          <a:latin typeface="DengXian" panose="02010600030101010101" pitchFamily="2" charset="-122"/>
                          <a:ea typeface="DengXian" panose="02010600030101010101" pitchFamily="2" charset="-122"/>
                        </a:rPr>
                        <a:t>差旅费</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4445037"/>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差旅费</a:t>
                      </a:r>
                      <a:r>
                        <a:rPr lang="en-US" altLang="zh-CN" sz="900" b="0" i="1" u="none" strike="noStrike">
                          <a:solidFill>
                            <a:srgbClr val="000000"/>
                          </a:solidFill>
                          <a:effectLst/>
                          <a:latin typeface="微软雅黑" panose="020B0503020204020204" pitchFamily="34" charset="-122"/>
                          <a:ea typeface="微软雅黑" panose="020B0503020204020204" pitchFamily="34" charset="-122"/>
                        </a:rPr>
                        <a:t>-</a:t>
                      </a: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国外</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2053133"/>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会议费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1" u="none" strike="noStrike" dirty="0" smtClean="0">
                          <a:solidFill>
                            <a:srgbClr val="000000"/>
                          </a:solidFill>
                          <a:effectLst/>
                          <a:latin typeface="Arial" panose="020B0604020202020204" pitchFamily="34" charset="0"/>
                          <a:ea typeface="等线" panose="02010600030101010101" pitchFamily="2" charset="-122"/>
                        </a:rPr>
                        <a:t>1</a:t>
                      </a:r>
                      <a:r>
                        <a:rPr lang="zh-CN" altLang="en-US" sz="1000" b="0" i="1" u="none" strike="noStrike" dirty="0">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1" u="none" strike="noStrike" dirty="0" smtClean="0">
                          <a:solidFill>
                            <a:srgbClr val="000000"/>
                          </a:solidFill>
                          <a:effectLst/>
                          <a:latin typeface="Arial" panose="020B0604020202020204" pitchFamily="34" charset="0"/>
                          <a:ea typeface="等线" panose="02010600030101010101" pitchFamily="2" charset="-122"/>
                        </a:rPr>
                        <a:t>0</a:t>
                      </a:r>
                      <a:endParaRPr lang="zh-CN" altLang="en-US" sz="1000" b="0" i="1" u="none" strike="noStrike" dirty="0">
                        <a:solidFill>
                          <a:srgbClr val="000000"/>
                        </a:solidFill>
                        <a:effectLst/>
                        <a:latin typeface="Arial" panose="020B0604020202020204" pitchFamily="34" charset="0"/>
                        <a:ea typeface="等线"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1" u="none" strike="noStrike" dirty="0" smtClean="0">
                          <a:solidFill>
                            <a:srgbClr val="000000"/>
                          </a:solidFill>
                          <a:effectLst/>
                          <a:latin typeface="Arial" panose="020B0604020202020204" pitchFamily="34" charset="0"/>
                          <a:ea typeface="等线" panose="02010600030101010101" pitchFamily="2" charset="-122"/>
                        </a:rPr>
                        <a:t>1</a:t>
                      </a:r>
                      <a:endParaRPr lang="zh-CN" altLang="en-US" sz="1000" b="0" i="1" u="none" strike="noStrike" dirty="0">
                        <a:solidFill>
                          <a:srgbClr val="000000"/>
                        </a:solidFill>
                        <a:effectLst/>
                        <a:latin typeface="Arial" panose="020B0604020202020204" pitchFamily="34" charset="0"/>
                        <a:ea typeface="等线"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000" b="0" i="1" u="none" strike="noStrike" dirty="0">
                        <a:solidFill>
                          <a:srgbClr val="000000"/>
                        </a:solidFill>
                        <a:effectLst/>
                        <a:latin typeface="Arial" panose="020B0604020202020204" pitchFamily="34" charset="0"/>
                        <a:ea typeface="等线"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1" u="none" strike="noStrike" kern="1200" dirty="0">
                          <a:solidFill>
                            <a:srgbClr val="000000"/>
                          </a:solidFill>
                          <a:effectLst/>
                          <a:latin typeface="DengXian" panose="02010600030101010101" pitchFamily="2" charset="-122"/>
                          <a:ea typeface="DengXian" panose="02010600030101010101" pitchFamily="2" charset="-122"/>
                          <a:cs typeface="+mn-cs"/>
                        </a:rPr>
                        <a:t>　</a:t>
                      </a:r>
                      <a:r>
                        <a:rPr lang="zh-CN" altLang="en-US" sz="1000" b="0" i="1" u="none" strike="noStrike" kern="1200" dirty="0" smtClean="0">
                          <a:solidFill>
                            <a:srgbClr val="000000"/>
                          </a:solidFill>
                          <a:effectLst/>
                          <a:latin typeface="DengXian" panose="02010600030101010101" pitchFamily="2" charset="-122"/>
                          <a:ea typeface="DengXian" panose="02010600030101010101" pitchFamily="2" charset="-122"/>
                          <a:cs typeface="+mn-cs"/>
                        </a:rPr>
                        <a:t>会议费</a:t>
                      </a:r>
                      <a:endParaRPr lang="zh-CN" altLang="en-US" sz="1000" b="0" i="1" u="none" strike="noStrike" kern="1200" dirty="0">
                        <a:solidFill>
                          <a:srgbClr val="000000"/>
                        </a:solidFill>
                        <a:effectLst/>
                        <a:latin typeface="DengXian" panose="02010600030101010101" pitchFamily="2" charset="-122"/>
                        <a:ea typeface="DengXian" panose="02010600030101010101" pitchFamily="2" charset="-122"/>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4855022"/>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车辆使用费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584257"/>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其他费用</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3</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1</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2</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0" i="1" u="none" strike="noStrike" dirty="0" smtClean="0">
                          <a:solidFill>
                            <a:srgbClr val="000000"/>
                          </a:solidFill>
                          <a:effectLst/>
                          <a:latin typeface="DengXian" panose="02010600030101010101" pitchFamily="2" charset="-122"/>
                          <a:ea typeface="DengXian" panose="02010600030101010101" pitchFamily="2" charset="-122"/>
                        </a:rPr>
                        <a:t>其他费用</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8136076"/>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产学研</a:t>
                      </a:r>
                      <a:r>
                        <a:rPr lang="en-US" altLang="zh-CN" sz="900" b="0" i="1"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对科研院所和高校支出</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1246182"/>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软件</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5</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2</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3</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kern="1200" dirty="0">
                        <a:solidFill>
                          <a:srgbClr val="000000"/>
                        </a:solidFill>
                        <a:effectLst/>
                        <a:latin typeface="DengXian" panose="02010600030101010101" pitchFamily="2" charset="-122"/>
                        <a:ea typeface="DengXian" panose="02010600030101010101" pitchFamily="2" charset="-122"/>
                        <a:cs typeface="+mn-cs"/>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00" b="0" i="1" u="none" strike="noStrike" kern="1200" dirty="0">
                          <a:solidFill>
                            <a:srgbClr val="000000"/>
                          </a:solidFill>
                          <a:effectLst/>
                          <a:latin typeface="DengXian" panose="02010600030101010101" pitchFamily="2" charset="-122"/>
                          <a:ea typeface="DengXian" panose="02010600030101010101" pitchFamily="2" charset="-122"/>
                          <a:cs typeface="+mn-cs"/>
                        </a:rPr>
                        <a:t>　</a:t>
                      </a:r>
                      <a:r>
                        <a:rPr lang="zh-CN" altLang="en-US" sz="1000" b="0" i="1" u="none" strike="noStrike" kern="1200" dirty="0" smtClean="0">
                          <a:solidFill>
                            <a:srgbClr val="000000"/>
                          </a:solidFill>
                          <a:effectLst/>
                          <a:latin typeface="DengXian" panose="02010600030101010101" pitchFamily="2" charset="-122"/>
                          <a:ea typeface="DengXian" panose="02010600030101010101" pitchFamily="2" charset="-122"/>
                          <a:cs typeface="+mn-cs"/>
                        </a:rPr>
                        <a:t>购买商用软件与</a:t>
                      </a:r>
                      <a:r>
                        <a:rPr lang="en-US" altLang="zh-CN" sz="1000" b="0" i="1" u="none" strike="noStrike" kern="1200" dirty="0" err="1" smtClean="0">
                          <a:solidFill>
                            <a:srgbClr val="000000"/>
                          </a:solidFill>
                          <a:effectLst/>
                          <a:latin typeface="DengXian" panose="02010600030101010101" pitchFamily="2" charset="-122"/>
                          <a:ea typeface="DengXian" panose="02010600030101010101" pitchFamily="2" charset="-122"/>
                          <a:cs typeface="+mn-cs"/>
                        </a:rPr>
                        <a:t>Lisence</a:t>
                      </a:r>
                      <a:endParaRPr lang="zh-CN" altLang="en-US" sz="1000" b="0" i="1" u="none" strike="noStrike" kern="1200" dirty="0">
                        <a:solidFill>
                          <a:srgbClr val="000000"/>
                        </a:solidFill>
                        <a:effectLst/>
                        <a:latin typeface="DengXian" panose="02010600030101010101" pitchFamily="2" charset="-122"/>
                        <a:ea typeface="DengXian" panose="02010600030101010101" pitchFamily="2" charset="-122"/>
                        <a:cs typeface="+mn-cs"/>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4445225"/>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外部支持费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19</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19</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zh-CN" altLang="en-US" sz="1000" b="0" i="1" u="none" strike="noStrike" kern="1200" dirty="0" smtClean="0">
                          <a:solidFill>
                            <a:srgbClr val="000000"/>
                          </a:solidFill>
                          <a:effectLst/>
                          <a:latin typeface="DengXian" panose="02010600030101010101" pitchFamily="2" charset="-122"/>
                          <a:ea typeface="DengXian" panose="02010600030101010101" pitchFamily="2" charset="-122"/>
                          <a:cs typeface="+mn-cs"/>
                        </a:rPr>
                        <a:t>部分程序外包费用</a:t>
                      </a:r>
                      <a:endParaRPr lang="zh-CN" altLang="en-US" sz="1000" b="0" i="1" u="none" strike="noStrike" kern="1200" dirty="0">
                        <a:solidFill>
                          <a:srgbClr val="000000"/>
                        </a:solidFill>
                        <a:effectLst/>
                        <a:latin typeface="DengXian" panose="02010600030101010101" pitchFamily="2" charset="-122"/>
                        <a:ea typeface="DengXian" panose="02010600030101010101" pitchFamily="2" charset="-122"/>
                        <a:cs typeface="+mn-cs"/>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8303625"/>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设计费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8990460"/>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文献检索费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644799"/>
                  </a:ext>
                </a:extLst>
              </a:tr>
              <a:tr h="192892">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专利申请维护费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7784430"/>
                  </a:ext>
                </a:extLst>
              </a:tr>
              <a:tr h="181849">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汇总</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40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40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l"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176349814"/>
                  </a:ext>
                </a:extLst>
              </a:tr>
            </a:tbl>
          </a:graphicData>
        </a:graphic>
      </p:graphicFrame>
      <p:sp>
        <p:nvSpPr>
          <p:cNvPr id="8" name="文本框 7"/>
          <p:cNvSpPr txBox="1"/>
          <p:nvPr/>
        </p:nvSpPr>
        <p:spPr>
          <a:xfrm>
            <a:off x="850860" y="1400149"/>
            <a:ext cx="7309166" cy="369332"/>
          </a:xfrm>
          <a:prstGeom prst="rect">
            <a:avLst/>
          </a:prstGeom>
          <a:noFill/>
        </p:spPr>
        <p:txBody>
          <a:bodyPr wrap="square" rtlCol="0">
            <a:spAutoFit/>
          </a:bodyPr>
          <a:lstStyle/>
          <a:p>
            <a:r>
              <a:rPr lang="zh-CN" altLang="en-US" b="1" i="1" dirty="0">
                <a:solidFill>
                  <a:srgbClr val="FF0000"/>
                </a:solidFill>
                <a:latin typeface="DengXian" panose="02010600030101010101" pitchFamily="2" charset="-122"/>
              </a:rPr>
              <a:t>请根据项目实际情况进行类目删减</a:t>
            </a:r>
          </a:p>
        </p:txBody>
      </p:sp>
    </p:spTree>
    <p:extLst>
      <p:ext uri="{BB962C8B-B14F-4D97-AF65-F5344CB8AC3E}">
        <p14:creationId xmlns:p14="http://schemas.microsoft.com/office/powerpoint/2010/main" val="9914838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8919493" cy="584775"/>
          </a:xfrm>
          <a:prstGeom prst="rect">
            <a:avLst/>
          </a:prstGeom>
          <a:noFill/>
        </p:spPr>
        <p:txBody>
          <a:bodyPr wrap="square" rtlCol="0">
            <a:spAutoFit/>
          </a:bodyPr>
          <a:lstStyle/>
          <a:p>
            <a:r>
              <a:rPr lang="zh-CN" altLang="zh-CN" sz="3200" dirty="0">
                <a:solidFill>
                  <a:srgbClr val="0093CA"/>
                </a:solidFill>
                <a:latin typeface="微软雅黑" panose="020B0503020204020204" pitchFamily="34" charset="-122"/>
                <a:ea typeface="微软雅黑" panose="020B0503020204020204" pitchFamily="34" charset="-122"/>
              </a:rPr>
              <a:t>资产类预算投资必要性说明</a:t>
            </a:r>
            <a:endParaRPr lang="zh-CN" altLang="en-US" sz="3200" dirty="0">
              <a:solidFill>
                <a:srgbClr val="0093CA"/>
              </a:solidFill>
              <a:latin typeface="微软雅黑" panose="020B0503020204020204" pitchFamily="34" charset="-122"/>
              <a:ea typeface="微软雅黑" panose="020B0503020204020204" pitchFamily="34" charset="-122"/>
            </a:endParaRPr>
          </a:p>
        </p:txBody>
      </p:sp>
      <p:sp>
        <p:nvSpPr>
          <p:cNvPr id="3" name="矩形 2"/>
          <p:cNvSpPr/>
          <p:nvPr/>
        </p:nvSpPr>
        <p:spPr>
          <a:xfrm>
            <a:off x="1377414" y="2300384"/>
            <a:ext cx="9167684" cy="3785652"/>
          </a:xfrm>
          <a:prstGeom prst="rect">
            <a:avLst/>
          </a:prstGeom>
        </p:spPr>
        <p:txBody>
          <a:bodyPr wrap="square">
            <a:spAutoFit/>
          </a:bodyPr>
          <a:lstStyle/>
          <a:p>
            <a:pPr lvl="0">
              <a:lnSpc>
                <a:spcPct val="150000"/>
              </a:lnSpc>
              <a:defRPr/>
            </a:pPr>
            <a:r>
              <a:rPr lang="zh-CN" altLang="en-US" sz="2000" i="1" kern="100" dirty="0">
                <a:solidFill>
                  <a:srgbClr val="FF0000"/>
                </a:solidFill>
                <a:latin typeface="Times New Roman" panose="02020603050405020304" pitchFamily="18" charset="0"/>
                <a:cs typeface="Times New Roman" panose="02020603050405020304" pitchFamily="18" charset="0"/>
              </a:rPr>
              <a:t>描述：</a:t>
            </a:r>
            <a:endParaRPr lang="en-US" altLang="zh-CN" sz="2000" i="1" kern="100" dirty="0">
              <a:solidFill>
                <a:srgbClr val="FF0000"/>
              </a:solidFill>
              <a:latin typeface="Times New Roman" panose="02020603050405020304" pitchFamily="18" charset="0"/>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2000" i="1" kern="100" dirty="0">
                <a:solidFill>
                  <a:srgbClr val="FF0000"/>
                </a:solidFill>
                <a:latin typeface="Times New Roman" panose="02020603050405020304" pitchFamily="18" charset="0"/>
                <a:cs typeface="Times New Roman" panose="02020603050405020304" pitchFamily="18" charset="0"/>
              </a:rPr>
              <a:t>项目涉及的资产投资</a:t>
            </a:r>
            <a:r>
              <a:rPr lang="zh-CN" altLang="en-US" sz="2000" i="1" kern="100" dirty="0" smtClean="0">
                <a:solidFill>
                  <a:srgbClr val="FF0000"/>
                </a:solidFill>
                <a:latin typeface="Times New Roman" panose="02020603050405020304" pitchFamily="18" charset="0"/>
                <a:cs typeface="Times New Roman" panose="02020603050405020304" pitchFamily="18" charset="0"/>
              </a:rPr>
              <a:t>是</a:t>
            </a:r>
            <a:r>
              <a:rPr lang="zh-CN" altLang="en-US" sz="2000" b="1" i="1" kern="100" dirty="0" smtClean="0">
                <a:solidFill>
                  <a:srgbClr val="FF0000"/>
                </a:solidFill>
                <a:latin typeface="Times New Roman" panose="02020603050405020304" pitchFamily="18" charset="0"/>
                <a:cs typeface="Times New Roman" panose="02020603050405020304" pitchFamily="18" charset="0"/>
              </a:rPr>
              <a:t>固定资产</a:t>
            </a:r>
            <a:r>
              <a:rPr lang="zh-CN" altLang="en-US" sz="2000" i="1" kern="100" dirty="0" smtClean="0">
                <a:solidFill>
                  <a:srgbClr val="FF0000"/>
                </a:solidFill>
                <a:latin typeface="Times New Roman" panose="02020603050405020304" pitchFamily="18" charset="0"/>
                <a:cs typeface="Times New Roman" panose="02020603050405020304" pitchFamily="18" charset="0"/>
              </a:rPr>
              <a:t>还是</a:t>
            </a:r>
            <a:r>
              <a:rPr lang="zh-CN" altLang="en-US" sz="2000" b="1" i="1" kern="100" dirty="0" smtClean="0">
                <a:solidFill>
                  <a:srgbClr val="FF0000"/>
                </a:solidFill>
                <a:latin typeface="Times New Roman" panose="02020603050405020304" pitchFamily="18" charset="0"/>
                <a:cs typeface="Times New Roman" panose="02020603050405020304" pitchFamily="18" charset="0"/>
              </a:rPr>
              <a:t>无形资产</a:t>
            </a:r>
            <a:r>
              <a:rPr lang="zh-CN" altLang="en-US" sz="2000" i="1" kern="100" dirty="0" smtClean="0">
                <a:solidFill>
                  <a:srgbClr val="FF0000"/>
                </a:solidFill>
                <a:latin typeface="Times New Roman" panose="02020603050405020304" pitchFamily="18" charset="0"/>
                <a:cs typeface="Times New Roman" panose="02020603050405020304" pitchFamily="18" charset="0"/>
              </a:rPr>
              <a:t>？</a:t>
            </a:r>
            <a:endParaRPr lang="en-US" altLang="zh-CN" sz="2000" i="1" kern="100" dirty="0" smtClean="0">
              <a:solidFill>
                <a:srgbClr val="FF0000"/>
              </a:solidFill>
              <a:latin typeface="Times New Roman" panose="02020603050405020304" pitchFamily="18" charset="0"/>
              <a:cs typeface="Times New Roman" panose="02020603050405020304" pitchFamily="18" charset="0"/>
            </a:endParaRPr>
          </a:p>
          <a:p>
            <a:pPr lvl="0">
              <a:lnSpc>
                <a:spcPct val="150000"/>
              </a:lnSpc>
              <a:defRPr/>
            </a:pPr>
            <a:r>
              <a:rPr lang="en-US" altLang="zh-CN" sz="2000" i="1" kern="100" dirty="0" smtClean="0">
                <a:solidFill>
                  <a:srgbClr val="FF0000"/>
                </a:solidFill>
                <a:latin typeface="Times New Roman" panose="02020603050405020304" pitchFamily="18" charset="0"/>
                <a:cs typeface="Times New Roman" panose="02020603050405020304" pitchFamily="18" charset="0"/>
              </a:rPr>
              <a:t>	</a:t>
            </a:r>
            <a:r>
              <a:rPr lang="zh-CN" altLang="en-US" sz="2000" i="1" kern="100" dirty="0" smtClean="0">
                <a:latin typeface="Times New Roman" panose="02020603050405020304" pitchFamily="18" charset="0"/>
                <a:cs typeface="Times New Roman" panose="02020603050405020304" pitchFamily="18" charset="0"/>
              </a:rPr>
              <a:t>无形资产</a:t>
            </a:r>
            <a:endParaRPr lang="en-US" altLang="zh-CN" sz="2000" i="1" kern="100" dirty="0">
              <a:latin typeface="Times New Roman" panose="02020603050405020304" pitchFamily="18" charset="0"/>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2000" i="1" kern="100" dirty="0" smtClean="0">
                <a:solidFill>
                  <a:srgbClr val="FF0000"/>
                </a:solidFill>
                <a:latin typeface="Times New Roman" panose="02020603050405020304" pitchFamily="18" charset="0"/>
                <a:cs typeface="Times New Roman" panose="02020603050405020304" pitchFamily="18" charset="0"/>
              </a:rPr>
              <a:t>为什么需要资产预算，说明其必要性？</a:t>
            </a:r>
            <a:endParaRPr lang="en-US" altLang="zh-CN" sz="2000" i="1" kern="100" dirty="0" smtClean="0">
              <a:solidFill>
                <a:srgbClr val="FF0000"/>
              </a:solidFill>
              <a:latin typeface="Times New Roman" panose="02020603050405020304" pitchFamily="18" charset="0"/>
              <a:cs typeface="Times New Roman" panose="02020603050405020304" pitchFamily="18" charset="0"/>
            </a:endParaRPr>
          </a:p>
          <a:p>
            <a:pPr lvl="0">
              <a:lnSpc>
                <a:spcPct val="150000"/>
              </a:lnSpc>
              <a:defRPr/>
            </a:pPr>
            <a:r>
              <a:rPr lang="en-US" altLang="zh-CN" sz="2000" i="1" kern="100" dirty="0">
                <a:solidFill>
                  <a:srgbClr val="FF0000"/>
                </a:solidFill>
                <a:latin typeface="Times New Roman" panose="02020603050405020304" pitchFamily="18" charset="0"/>
                <a:cs typeface="Times New Roman" panose="02020603050405020304" pitchFamily="18" charset="0"/>
              </a:rPr>
              <a:t>	</a:t>
            </a:r>
            <a:r>
              <a:rPr lang="zh-CN" altLang="en-US" sz="2000" i="1" kern="100" dirty="0" smtClean="0">
                <a:latin typeface="Times New Roman" panose="02020603050405020304" pitchFamily="18" charset="0"/>
                <a:cs typeface="Times New Roman" panose="02020603050405020304" pitchFamily="18" charset="0"/>
              </a:rPr>
              <a:t>核心算法自研，部分软件外包，术业有专攻。</a:t>
            </a:r>
            <a:endParaRPr lang="en-US" altLang="zh-CN" sz="2000" i="1" kern="100" dirty="0" smtClean="0">
              <a:latin typeface="Times New Roman" panose="02020603050405020304" pitchFamily="18" charset="0"/>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2000" i="1" kern="100" dirty="0" smtClean="0">
                <a:solidFill>
                  <a:srgbClr val="FF0000"/>
                </a:solidFill>
                <a:latin typeface="Times New Roman" panose="02020603050405020304" pitchFamily="18" charset="0"/>
                <a:cs typeface="Times New Roman" panose="02020603050405020304" pitchFamily="18" charset="0"/>
              </a:rPr>
              <a:t>具体说明固定资产、无形资产分别指的是哪些？</a:t>
            </a:r>
            <a:endParaRPr lang="en-US" altLang="zh-CN" sz="2000" i="1" kern="100" dirty="0" smtClean="0">
              <a:solidFill>
                <a:srgbClr val="FF0000"/>
              </a:solidFill>
              <a:latin typeface="Times New Roman" panose="02020603050405020304" pitchFamily="18" charset="0"/>
              <a:cs typeface="Times New Roman" panose="02020603050405020304" pitchFamily="18" charset="0"/>
            </a:endParaRPr>
          </a:p>
          <a:p>
            <a:pPr lvl="0">
              <a:lnSpc>
                <a:spcPct val="150000"/>
              </a:lnSpc>
              <a:defRPr/>
            </a:pPr>
            <a:r>
              <a:rPr lang="en-US" altLang="zh-CN" sz="2000" i="1" kern="100" dirty="0">
                <a:solidFill>
                  <a:srgbClr val="FF0000"/>
                </a:solidFill>
                <a:latin typeface="Times New Roman" panose="02020603050405020304" pitchFamily="18" charset="0"/>
                <a:cs typeface="Times New Roman" panose="02020603050405020304" pitchFamily="18" charset="0"/>
              </a:rPr>
              <a:t>	</a:t>
            </a:r>
            <a:r>
              <a:rPr lang="zh-CN" altLang="en-US" sz="2000" i="1" kern="100" dirty="0" smtClean="0">
                <a:latin typeface="Times New Roman" panose="02020603050405020304" pitchFamily="18" charset="0"/>
                <a:cs typeface="Times New Roman" panose="02020603050405020304" pitchFamily="18" charset="0"/>
              </a:rPr>
              <a:t>无形资产：选型经验的数字化提炼，加强传承</a:t>
            </a:r>
            <a:endParaRPr lang="en-US" altLang="zh-CN" sz="2000" i="1" kern="100" dirty="0" smtClean="0">
              <a:latin typeface="Times New Roman" panose="02020603050405020304" pitchFamily="18" charset="0"/>
              <a:cs typeface="Times New Roman" panose="02020603050405020304" pitchFamily="18" charset="0"/>
            </a:endParaRPr>
          </a:p>
          <a:p>
            <a:pPr>
              <a:lnSpc>
                <a:spcPct val="150000"/>
              </a:lnSpc>
              <a:defRPr/>
            </a:pPr>
            <a:r>
              <a:rPr lang="en-US" altLang="zh-CN" sz="2000" i="1" kern="100" dirty="0">
                <a:latin typeface="Times New Roman" panose="02020603050405020304" pitchFamily="18" charset="0"/>
                <a:cs typeface="Times New Roman" panose="02020603050405020304" pitchFamily="18" charset="0"/>
              </a:rPr>
              <a:t>	</a:t>
            </a:r>
            <a:r>
              <a:rPr lang="zh-CN" altLang="en-US" sz="2000" i="1" kern="100" dirty="0">
                <a:latin typeface="Times New Roman" panose="02020603050405020304" pitchFamily="18" charset="0"/>
                <a:cs typeface="Times New Roman" panose="02020603050405020304" pitchFamily="18" charset="0"/>
              </a:rPr>
              <a:t>无形资产</a:t>
            </a:r>
            <a:r>
              <a:rPr lang="zh-CN" altLang="en-US" sz="2000" i="1" kern="100" dirty="0" smtClean="0">
                <a:latin typeface="Times New Roman" panose="02020603050405020304" pitchFamily="18" charset="0"/>
                <a:cs typeface="Times New Roman" panose="02020603050405020304" pitchFamily="18" charset="0"/>
              </a:rPr>
              <a:t>：数字化办公能力提高，原代码、程序，软件著作权。</a:t>
            </a:r>
            <a:endParaRPr lang="zh-CN" altLang="en-US" sz="2000" i="1" dirty="0"/>
          </a:p>
        </p:txBody>
      </p:sp>
    </p:spTree>
    <p:extLst>
      <p:ext uri="{BB962C8B-B14F-4D97-AF65-F5344CB8AC3E}">
        <p14:creationId xmlns:p14="http://schemas.microsoft.com/office/powerpoint/2010/main" val="7598307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8919493" cy="584775"/>
          </a:xfrm>
          <a:prstGeom prst="rect">
            <a:avLst/>
          </a:prstGeom>
          <a:noFill/>
        </p:spPr>
        <p:txBody>
          <a:bodyPr wrap="square" rtlCol="0">
            <a:spAutoFit/>
          </a:bodyPr>
          <a:lstStyle>
            <a:defPPr>
              <a:defRPr lang="zh-CN"/>
            </a:defPPr>
            <a:lvl1pPr>
              <a:defRPr sz="3200">
                <a:solidFill>
                  <a:srgbClr val="0093CA"/>
                </a:solidFill>
                <a:latin typeface="微软雅黑" panose="020B0503020204020204" pitchFamily="34" charset="-122"/>
                <a:ea typeface="微软雅黑" panose="020B0503020204020204" pitchFamily="34" charset="-122"/>
              </a:defRPr>
            </a:lvl1pPr>
          </a:lstStyle>
          <a:p>
            <a:r>
              <a:rPr lang="zh-CN" altLang="en-US" dirty="0"/>
              <a:t>项目目标</a:t>
            </a:r>
            <a:endParaRPr lang="en-US" altLang="zh-CN" dirty="0"/>
          </a:p>
        </p:txBody>
      </p:sp>
      <p:graphicFrame>
        <p:nvGraphicFramePr>
          <p:cNvPr id="3" name="图示 2">
            <a:extLst>
              <a:ext uri="{FF2B5EF4-FFF2-40B4-BE49-F238E27FC236}">
                <a16:creationId xmlns:a16="http://schemas.microsoft.com/office/drawing/2014/main" id="{AD630A5E-8E6B-4A20-B36B-1BCBFDF02F6F}"/>
              </a:ext>
            </a:extLst>
          </p:cNvPr>
          <p:cNvGraphicFramePr/>
          <p:nvPr>
            <p:extLst>
              <p:ext uri="{D42A27DB-BD31-4B8C-83A1-F6EECF244321}">
                <p14:modId xmlns:p14="http://schemas.microsoft.com/office/powerpoint/2010/main" val="2886953080"/>
              </p:ext>
            </p:extLst>
          </p:nvPr>
        </p:nvGraphicFramePr>
        <p:xfrm>
          <a:off x="472412" y="711200"/>
          <a:ext cx="10429268" cy="58392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直接连接符 4"/>
          <p:cNvCxnSpPr/>
          <p:nvPr/>
        </p:nvCxnSpPr>
        <p:spPr>
          <a:xfrm>
            <a:off x="7630160" y="1169493"/>
            <a:ext cx="751840" cy="42562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7630160" y="1595120"/>
            <a:ext cx="751840" cy="57912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67548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25954" y="584941"/>
            <a:ext cx="8417079"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项目风险和应对</a:t>
            </a:r>
          </a:p>
        </p:txBody>
      </p:sp>
      <p:sp>
        <p:nvSpPr>
          <p:cNvPr id="3" name="任意形状 8"/>
          <p:cNvSpPr/>
          <p:nvPr/>
        </p:nvSpPr>
        <p:spPr>
          <a:xfrm>
            <a:off x="378941" y="337751"/>
            <a:ext cx="766118" cy="1079157"/>
          </a:xfrm>
          <a:custGeom>
            <a:avLst/>
            <a:gdLst>
              <a:gd name="connsiteX0" fmla="*/ 757881 w 766118"/>
              <a:gd name="connsiteY0" fmla="*/ 856735 h 1079157"/>
              <a:gd name="connsiteX1" fmla="*/ 766118 w 766118"/>
              <a:gd name="connsiteY1" fmla="*/ 1079157 h 1079157"/>
              <a:gd name="connsiteX2" fmla="*/ 0 w 766118"/>
              <a:gd name="connsiteY2" fmla="*/ 1079157 h 1079157"/>
              <a:gd name="connsiteX3" fmla="*/ 0 w 766118"/>
              <a:gd name="connsiteY3" fmla="*/ 0 h 1079157"/>
              <a:gd name="connsiteX4" fmla="*/ 757881 w 766118"/>
              <a:gd name="connsiteY4" fmla="*/ 8238 h 1079157"/>
              <a:gd name="connsiteX5" fmla="*/ 757881 w 766118"/>
              <a:gd name="connsiteY5" fmla="*/ 222422 h 107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6118" h="1079157">
                <a:moveTo>
                  <a:pt x="757881" y="856735"/>
                </a:moveTo>
                <a:lnTo>
                  <a:pt x="766118" y="1079157"/>
                </a:lnTo>
                <a:lnTo>
                  <a:pt x="0" y="1079157"/>
                </a:lnTo>
                <a:lnTo>
                  <a:pt x="0" y="0"/>
                </a:lnTo>
                <a:lnTo>
                  <a:pt x="757881" y="8238"/>
                </a:lnTo>
                <a:lnTo>
                  <a:pt x="757881" y="222422"/>
                </a:lnTo>
              </a:path>
            </a:pathLst>
          </a:custGeom>
          <a:noFill/>
          <a:ln w="28575">
            <a:solidFill>
              <a:srgbClr val="0093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6" name="表格 5"/>
          <p:cNvGraphicFramePr>
            <a:graphicFrameLocks noGrp="1"/>
          </p:cNvGraphicFramePr>
          <p:nvPr>
            <p:extLst>
              <p:ext uri="{D42A27DB-BD31-4B8C-83A1-F6EECF244321}">
                <p14:modId xmlns:p14="http://schemas.microsoft.com/office/powerpoint/2010/main" val="2542548828"/>
              </p:ext>
            </p:extLst>
          </p:nvPr>
        </p:nvGraphicFramePr>
        <p:xfrm>
          <a:off x="378941" y="1664098"/>
          <a:ext cx="11467315" cy="3301265"/>
        </p:xfrm>
        <a:graphic>
          <a:graphicData uri="http://schemas.openxmlformats.org/drawingml/2006/table">
            <a:tbl>
              <a:tblPr/>
              <a:tblGrid>
                <a:gridCol w="532676">
                  <a:extLst>
                    <a:ext uri="{9D8B030D-6E8A-4147-A177-3AD203B41FA5}">
                      <a16:colId xmlns:a16="http://schemas.microsoft.com/office/drawing/2014/main" val="20001"/>
                    </a:ext>
                  </a:extLst>
                </a:gridCol>
                <a:gridCol w="2552792">
                  <a:extLst>
                    <a:ext uri="{9D8B030D-6E8A-4147-A177-3AD203B41FA5}">
                      <a16:colId xmlns:a16="http://schemas.microsoft.com/office/drawing/2014/main" val="20002"/>
                    </a:ext>
                  </a:extLst>
                </a:gridCol>
                <a:gridCol w="1027969">
                  <a:extLst>
                    <a:ext uri="{9D8B030D-6E8A-4147-A177-3AD203B41FA5}">
                      <a16:colId xmlns:a16="http://schemas.microsoft.com/office/drawing/2014/main" val="20003"/>
                    </a:ext>
                  </a:extLst>
                </a:gridCol>
                <a:gridCol w="2709055">
                  <a:extLst>
                    <a:ext uri="{9D8B030D-6E8A-4147-A177-3AD203B41FA5}">
                      <a16:colId xmlns:a16="http://schemas.microsoft.com/office/drawing/2014/main" val="20004"/>
                    </a:ext>
                  </a:extLst>
                </a:gridCol>
                <a:gridCol w="2597660">
                  <a:extLst>
                    <a:ext uri="{9D8B030D-6E8A-4147-A177-3AD203B41FA5}">
                      <a16:colId xmlns:a16="http://schemas.microsoft.com/office/drawing/2014/main" val="20005"/>
                    </a:ext>
                  </a:extLst>
                </a:gridCol>
                <a:gridCol w="1129776">
                  <a:extLst>
                    <a:ext uri="{9D8B030D-6E8A-4147-A177-3AD203B41FA5}">
                      <a16:colId xmlns:a16="http://schemas.microsoft.com/office/drawing/2014/main" val="20006"/>
                    </a:ext>
                  </a:extLst>
                </a:gridCol>
                <a:gridCol w="917387">
                  <a:extLst>
                    <a:ext uri="{9D8B030D-6E8A-4147-A177-3AD203B41FA5}">
                      <a16:colId xmlns:a16="http://schemas.microsoft.com/office/drawing/2014/main" val="20007"/>
                    </a:ext>
                  </a:extLst>
                </a:gridCol>
              </a:tblGrid>
              <a:tr h="1040086">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编号</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风险描述</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风险等级</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风险影响</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应对措施</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责任人</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执行状态</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698612">
                <a:tc>
                  <a:txBody>
                    <a:bodyPr/>
                    <a:lstStyle/>
                    <a:p>
                      <a:pPr algn="ctr" fontAlgn="ct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1</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数据很难收集齐全，会随着新项目和新供应商的开发不断增加</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6100"/>
                          </a:solidFill>
                          <a:effectLst/>
                          <a:latin typeface="微软雅黑" panose="020B0503020204020204" pitchFamily="34" charset="-122"/>
                          <a:ea typeface="微软雅黑" panose="020B0503020204020204" pitchFamily="34" charset="-122"/>
                        </a:rPr>
                        <a:t>低风险</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数据不完备，数据库不能满足选型要求</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专人维护数据库，新增数据及时传递给维护人员</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朱秀贤</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400" b="0" i="0" u="none" strike="noStrike" dirty="0" smtClean="0">
                          <a:solidFill>
                            <a:srgbClr val="006100"/>
                          </a:solidFill>
                          <a:effectLst/>
                          <a:latin typeface="微软雅黑" panose="020B0503020204020204" pitchFamily="34" charset="-122"/>
                          <a:ea typeface="微软雅黑" panose="020B0503020204020204" pitchFamily="34" charset="-122"/>
                        </a:rPr>
                        <a:t>open</a:t>
                      </a:r>
                      <a:endParaRPr lang="en-US" sz="1400" b="0" i="0" u="none" strike="noStrike" dirty="0">
                        <a:solidFill>
                          <a:srgbClr val="0061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1641396033"/>
                  </a:ext>
                </a:extLst>
              </a:tr>
              <a:tr h="698612">
                <a:tc>
                  <a:txBody>
                    <a:bodyPr/>
                    <a:lstStyle/>
                    <a:p>
                      <a:pPr algn="ctr" fontAlgn="ctr"/>
                      <a:r>
                        <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2</a:t>
                      </a:r>
                      <a:endPar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实时仿真接口</a:t>
                      </a: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与自研变流器核心板卡电压等级不匹配</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6100"/>
                          </a:solidFill>
                          <a:effectLst/>
                          <a:latin typeface="微软雅黑" panose="020B0503020204020204" pitchFamily="34" charset="-122"/>
                          <a:ea typeface="微软雅黑" panose="020B0503020204020204" pitchFamily="34" charset="-122"/>
                        </a:rPr>
                        <a:t>低风险</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控制器与虚拟控制对象无法产生闭环交互。</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采购或自研设备，对信号进行“信号调理” 。</a:t>
                      </a:r>
                    </a:p>
                    <a:p>
                      <a:pPr algn="l"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王思奇</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400" b="0" i="0" u="none" strike="noStrike" dirty="0" smtClean="0">
                          <a:solidFill>
                            <a:srgbClr val="006100"/>
                          </a:solidFill>
                          <a:effectLst/>
                          <a:latin typeface="微软雅黑" panose="020B0503020204020204" pitchFamily="34" charset="-122"/>
                          <a:ea typeface="微软雅黑" panose="020B0503020204020204" pitchFamily="34" charset="-122"/>
                        </a:rPr>
                        <a:t>open</a:t>
                      </a:r>
                      <a:endParaRPr lang="en-US" altLang="zh-CN" sz="1400" b="0" i="0" u="none" strike="noStrike" dirty="0">
                        <a:solidFill>
                          <a:srgbClr val="0061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10001"/>
                  </a:ext>
                </a:extLst>
              </a:tr>
              <a:tr h="798139">
                <a:tc>
                  <a:txBody>
                    <a:bodyPr/>
                    <a:lstStyle/>
                    <a:p>
                      <a:pPr algn="ctr" fontAlgn="ct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3</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实施仿真算力或性能不支持（仿真支持的开关数量少或步长问题）</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9C6500"/>
                          </a:solidFill>
                          <a:effectLst/>
                          <a:latin typeface="微软雅黑" panose="020B0503020204020204" pitchFamily="34" charset="-122"/>
                          <a:ea typeface="微软雅黑" panose="020B0503020204020204" pitchFamily="34" charset="-122"/>
                        </a:rPr>
                        <a:t>中风险</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tc>
                  <a:txBody>
                    <a:bodyPr/>
                    <a:lstStyle/>
                    <a:p>
                      <a:pPr algn="ctr"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仿真规模与实际系统规模不匹配。</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需要简化模型规模，并对自研变流器核心程序进行改写，减少开关数量或降频率运行。</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王思奇</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400" b="0" i="0" u="none" strike="noStrike" dirty="0" smtClean="0">
                          <a:solidFill>
                            <a:srgbClr val="006100"/>
                          </a:solidFill>
                          <a:effectLst/>
                          <a:latin typeface="微软雅黑" panose="020B0503020204020204" pitchFamily="34" charset="-122"/>
                          <a:ea typeface="微软雅黑" panose="020B0503020204020204" pitchFamily="34" charset="-122"/>
                        </a:rPr>
                        <a:t>open</a:t>
                      </a:r>
                      <a:endParaRPr lang="en-US" altLang="zh-CN" sz="1400" b="0" i="0" u="none" strike="noStrike" dirty="0">
                        <a:solidFill>
                          <a:srgbClr val="0061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9134449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25954" y="584941"/>
            <a:ext cx="6293945"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项目立项评审要点</a:t>
            </a:r>
          </a:p>
        </p:txBody>
      </p:sp>
      <p:sp>
        <p:nvSpPr>
          <p:cNvPr id="4" name="矩形 3"/>
          <p:cNvSpPr/>
          <p:nvPr/>
        </p:nvSpPr>
        <p:spPr>
          <a:xfrm>
            <a:off x="1713771" y="1949289"/>
            <a:ext cx="8093906" cy="3000821"/>
          </a:xfrm>
          <a:prstGeom prst="rect">
            <a:avLst/>
          </a:prstGeom>
        </p:spPr>
        <p:txBody>
          <a:bodyPr wrap="square">
            <a:spAutoFit/>
          </a:bodyPr>
          <a:lstStyle/>
          <a:p>
            <a:pPr marL="342900" lvl="0" indent="-342900" algn="just">
              <a:lnSpc>
                <a:spcPct val="150000"/>
              </a:lnSpc>
              <a:spcAft>
                <a:spcPts val="0"/>
              </a:spcAft>
              <a:buFont typeface="宋体" panose="02010600030101010101" pitchFamily="2" charset="-122"/>
              <a:buChar char="‐"/>
              <a:tabLst>
                <a:tab pos="457200" algn="l"/>
              </a:tabLst>
            </a:pPr>
            <a:r>
              <a:rPr lang="zh-CN" altLang="zh-CN" dirty="0">
                <a:latin typeface="微软雅黑" panose="020B0503020204020204" pitchFamily="34" charset="-122"/>
                <a:ea typeface="微软雅黑" panose="020B0503020204020204" pitchFamily="34" charset="-122"/>
              </a:rPr>
              <a:t>在</a:t>
            </a:r>
            <a:r>
              <a:rPr lang="zh-CN" altLang="en-US" dirty="0">
                <a:latin typeface="微软雅黑" panose="020B0503020204020204" pitchFamily="34" charset="-122"/>
                <a:ea typeface="微软雅黑" panose="020B0503020204020204" pitchFamily="34" charset="-122"/>
              </a:rPr>
              <a:t>数字化规划</a:t>
            </a:r>
            <a:r>
              <a:rPr lang="zh-CN" altLang="zh-CN" dirty="0">
                <a:latin typeface="微软雅黑" panose="020B0503020204020204" pitchFamily="34" charset="-122"/>
                <a:ea typeface="微软雅黑" panose="020B0503020204020204" pitchFamily="34" charset="-122"/>
              </a:rPr>
              <a:t>路线图中是否包含该</a:t>
            </a:r>
            <a:r>
              <a:rPr lang="zh-CN" altLang="en-US" dirty="0">
                <a:latin typeface="微软雅黑" panose="020B0503020204020204" pitchFamily="34" charset="-122"/>
                <a:ea typeface="微软雅黑" panose="020B0503020204020204" pitchFamily="34" charset="-122"/>
              </a:rPr>
              <a:t>专项</a:t>
            </a:r>
            <a:r>
              <a:rPr lang="zh-CN" altLang="zh-CN" dirty="0">
                <a:latin typeface="微软雅黑" panose="020B0503020204020204" pitchFamily="34" charset="-122"/>
                <a:ea typeface="微软雅黑" panose="020B0503020204020204" pitchFamily="34" charset="-122"/>
              </a:rPr>
              <a:t>？</a:t>
            </a:r>
          </a:p>
          <a:p>
            <a:pPr marL="342900" lvl="0" indent="-342900" algn="just">
              <a:lnSpc>
                <a:spcPct val="150000"/>
              </a:lnSpc>
              <a:spcAft>
                <a:spcPts val="0"/>
              </a:spcAft>
              <a:buFont typeface="宋体" panose="02010600030101010101" pitchFamily="2" charset="-122"/>
              <a:buChar char="‐"/>
              <a:tabLst>
                <a:tab pos="457200" algn="l"/>
              </a:tabLst>
            </a:pPr>
            <a:r>
              <a:rPr lang="zh-CN" altLang="zh-CN" dirty="0">
                <a:latin typeface="微软雅黑" panose="020B0503020204020204" pitchFamily="34" charset="-122"/>
                <a:ea typeface="微软雅黑" panose="020B0503020204020204" pitchFamily="34" charset="-122"/>
              </a:rPr>
              <a:t>该</a:t>
            </a:r>
            <a:r>
              <a:rPr lang="zh-CN" altLang="en-US" dirty="0">
                <a:latin typeface="微软雅黑" panose="020B0503020204020204" pitchFamily="34" charset="-122"/>
                <a:ea typeface="微软雅黑" panose="020B0503020204020204" pitchFamily="34" charset="-122"/>
              </a:rPr>
              <a:t>专项</a:t>
            </a:r>
            <a:r>
              <a:rPr lang="zh-CN" altLang="zh-CN" dirty="0">
                <a:latin typeface="微软雅黑" panose="020B0503020204020204" pitchFamily="34" charset="-122"/>
                <a:ea typeface="微软雅黑" panose="020B0503020204020204" pitchFamily="34" charset="-122"/>
              </a:rPr>
              <a:t>能为公司带来什么价值</a:t>
            </a:r>
            <a:r>
              <a:rPr lang="en-US"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pPr marL="342900" lvl="0" indent="-342900" algn="just">
              <a:lnSpc>
                <a:spcPct val="150000"/>
              </a:lnSpc>
              <a:spcAft>
                <a:spcPts val="0"/>
              </a:spcAft>
              <a:buFont typeface="宋体" panose="02010600030101010101" pitchFamily="2" charset="-122"/>
              <a:buChar char="‐"/>
              <a:tabLst>
                <a:tab pos="457200" algn="l"/>
              </a:tabLst>
            </a:pPr>
            <a:r>
              <a:rPr lang="zh-CN" altLang="zh-CN" dirty="0">
                <a:latin typeface="微软雅黑" panose="020B0503020204020204" pitchFamily="34" charset="-122"/>
                <a:ea typeface="微软雅黑" panose="020B0503020204020204" pitchFamily="34" charset="-122"/>
              </a:rPr>
              <a:t>项目需要哪些能力？是否具备？如果不具备有哪些方式可以获取这些能力</a:t>
            </a:r>
          </a:p>
          <a:p>
            <a:pPr marL="342900" lvl="0" indent="-342900" algn="just">
              <a:lnSpc>
                <a:spcPct val="150000"/>
              </a:lnSpc>
              <a:spcAft>
                <a:spcPts val="0"/>
              </a:spcAft>
              <a:buFont typeface="宋体" panose="02010600030101010101" pitchFamily="2" charset="-122"/>
              <a:buChar char="‐"/>
              <a:tabLst>
                <a:tab pos="457200" algn="l"/>
              </a:tabLst>
            </a:pPr>
            <a:r>
              <a:rPr lang="zh-CN" altLang="zh-CN" dirty="0">
                <a:latin typeface="微软雅黑" panose="020B0503020204020204" pitchFamily="34" charset="-122"/>
                <a:ea typeface="微软雅黑" panose="020B0503020204020204" pitchFamily="34" charset="-122"/>
              </a:rPr>
              <a:t>该项目所包含的需求是否清晰、合理？</a:t>
            </a:r>
          </a:p>
          <a:p>
            <a:pPr marL="342900" lvl="0" indent="-342900" algn="just">
              <a:lnSpc>
                <a:spcPct val="150000"/>
              </a:lnSpc>
              <a:spcAft>
                <a:spcPts val="0"/>
              </a:spcAft>
              <a:buFont typeface="宋体" panose="02010600030101010101" pitchFamily="2" charset="-122"/>
              <a:buChar char="‐"/>
              <a:tabLst>
                <a:tab pos="457200" algn="l"/>
              </a:tabLst>
            </a:pPr>
            <a:r>
              <a:rPr lang="zh-CN" altLang="zh-CN" dirty="0">
                <a:latin typeface="微软雅黑" panose="020B0503020204020204" pitchFamily="34" charset="-122"/>
                <a:ea typeface="微软雅黑" panose="020B0503020204020204" pitchFamily="34" charset="-122"/>
              </a:rPr>
              <a:t>预算是否合理？干系人是否需要调整？</a:t>
            </a:r>
          </a:p>
          <a:p>
            <a:pPr marL="342900" lvl="0" indent="-342900" algn="just">
              <a:lnSpc>
                <a:spcPct val="150000"/>
              </a:lnSpc>
              <a:spcAft>
                <a:spcPts val="0"/>
              </a:spcAft>
              <a:buFont typeface="宋体" panose="02010600030101010101" pitchFamily="2" charset="-122"/>
              <a:buChar char="‐"/>
              <a:tabLst>
                <a:tab pos="457200" algn="l"/>
              </a:tabLst>
            </a:pPr>
            <a:r>
              <a:rPr lang="zh-CN" altLang="zh-CN" dirty="0">
                <a:latin typeface="微软雅黑" panose="020B0503020204020204" pitchFamily="34" charset="-122"/>
                <a:ea typeface="微软雅黑" panose="020B0503020204020204" pitchFamily="34" charset="-122"/>
              </a:rPr>
              <a:t>项目考核指标是否</a:t>
            </a:r>
            <a:r>
              <a:rPr lang="zh-CN" altLang="en-US" dirty="0">
                <a:latin typeface="微软雅黑" panose="020B0503020204020204" pitchFamily="34" charset="-122"/>
                <a:ea typeface="微软雅黑" panose="020B0503020204020204" pitchFamily="34" charset="-122"/>
              </a:rPr>
              <a:t>明确</a:t>
            </a:r>
            <a:r>
              <a:rPr lang="zh-CN" altLang="zh-CN" dirty="0">
                <a:latin typeface="微软雅黑" panose="020B0503020204020204" pitchFamily="34" charset="-122"/>
                <a:ea typeface="微软雅黑" panose="020B0503020204020204" pitchFamily="34" charset="-122"/>
              </a:rPr>
              <a:t>、量化？</a:t>
            </a:r>
          </a:p>
          <a:p>
            <a:pPr marL="342900" lvl="0" indent="-342900" algn="just">
              <a:lnSpc>
                <a:spcPct val="150000"/>
              </a:lnSpc>
              <a:spcAft>
                <a:spcPts val="0"/>
              </a:spcAft>
              <a:buFont typeface="宋体" panose="02010600030101010101" pitchFamily="2" charset="-122"/>
              <a:buChar char="‐"/>
              <a:tabLst>
                <a:tab pos="457200" algn="l"/>
              </a:tabLst>
            </a:pPr>
            <a:r>
              <a:rPr lang="zh-CN" altLang="zh-CN" dirty="0">
                <a:latin typeface="微软雅黑" panose="020B0503020204020204" pitchFamily="34" charset="-122"/>
                <a:ea typeface="微软雅黑" panose="020B0503020204020204" pitchFamily="34" charset="-122"/>
              </a:rPr>
              <a:t>项目节点时间是否满足要求？</a:t>
            </a:r>
            <a:endParaRPr lang="zh-CN" altLang="zh-CN" dirty="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197225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5728" y="2985989"/>
            <a:ext cx="7400544" cy="2855976"/>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48" y="-13648"/>
            <a:ext cx="12192000" cy="6836525"/>
          </a:xfrm>
          <a:prstGeom prst="rect">
            <a:avLst/>
          </a:prstGeom>
        </p:spPr>
      </p:pic>
    </p:spTree>
    <p:extLst>
      <p:ext uri="{BB962C8B-B14F-4D97-AF65-F5344CB8AC3E}">
        <p14:creationId xmlns:p14="http://schemas.microsoft.com/office/powerpoint/2010/main" val="9483841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8919493" cy="584775"/>
          </a:xfrm>
          <a:prstGeom prst="rect">
            <a:avLst/>
          </a:prstGeom>
          <a:noFill/>
        </p:spPr>
        <p:txBody>
          <a:bodyPr wrap="square" rtlCol="0">
            <a:spAutoFit/>
          </a:bodyPr>
          <a:lstStyle>
            <a:defPPr>
              <a:defRPr lang="zh-CN"/>
            </a:defPPr>
            <a:lvl1pPr>
              <a:defRPr sz="3200">
                <a:solidFill>
                  <a:srgbClr val="0093CA"/>
                </a:solidFill>
                <a:latin typeface="微软雅黑" panose="020B0503020204020204" pitchFamily="34" charset="-122"/>
                <a:ea typeface="微软雅黑" panose="020B0503020204020204" pitchFamily="34" charset="-122"/>
              </a:defRPr>
            </a:lvl1pPr>
          </a:lstStyle>
          <a:p>
            <a:r>
              <a:rPr lang="zh-CN" altLang="en-US" dirty="0"/>
              <a:t>项目目标</a:t>
            </a:r>
            <a:endParaRPr lang="en-US" altLang="zh-CN" dirty="0"/>
          </a:p>
        </p:txBody>
      </p:sp>
      <p:graphicFrame>
        <p:nvGraphicFramePr>
          <p:cNvPr id="6" name="图示 5"/>
          <p:cNvGraphicFramePr/>
          <p:nvPr>
            <p:extLst>
              <p:ext uri="{D42A27DB-BD31-4B8C-83A1-F6EECF244321}">
                <p14:modId xmlns:p14="http://schemas.microsoft.com/office/powerpoint/2010/main" val="2124985362"/>
              </p:ext>
            </p:extLst>
          </p:nvPr>
        </p:nvGraphicFramePr>
        <p:xfrm>
          <a:off x="665923" y="1019694"/>
          <a:ext cx="11141764" cy="55907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60561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8919493"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项目范围</a:t>
            </a:r>
            <a:endParaRPr lang="en-US" altLang="zh-CN" sz="3200" dirty="0">
              <a:solidFill>
                <a:srgbClr val="0093CA"/>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BC759DA4-78D6-46B6-8A33-2BAC4D9504E4}"/>
              </a:ext>
            </a:extLst>
          </p:cNvPr>
          <p:cNvSpPr txBox="1"/>
          <p:nvPr/>
        </p:nvSpPr>
        <p:spPr>
          <a:xfrm>
            <a:off x="2983436" y="3266688"/>
            <a:ext cx="1906147" cy="461665"/>
          </a:xfrm>
          <a:prstGeom prst="rect">
            <a:avLst/>
          </a:prstGeom>
          <a:noFill/>
          <a:ln>
            <a:solidFill>
              <a:schemeClr val="accent1"/>
            </a:solidFill>
          </a:ln>
        </p:spPr>
        <p:txBody>
          <a:bodyPr wrap="square" rtlCol="0">
            <a:spAutoFit/>
          </a:bodyPr>
          <a:lstStyle/>
          <a:p>
            <a:r>
              <a:rPr lang="zh-CN" altLang="en-US" sz="1200" dirty="0" smtClean="0"/>
              <a:t>电气部件数字化选型</a:t>
            </a:r>
            <a:endParaRPr lang="en-US" altLang="zh-CN" sz="1200" dirty="0" smtClean="0"/>
          </a:p>
          <a:p>
            <a:r>
              <a:rPr lang="zh-CN" altLang="en-US" sz="1200" dirty="0" smtClean="0"/>
              <a:t>发电机参数优化增</a:t>
            </a:r>
            <a:r>
              <a:rPr lang="zh-CN" altLang="en-US" sz="1200" dirty="0"/>
              <a:t>效</a:t>
            </a:r>
          </a:p>
        </p:txBody>
      </p:sp>
      <p:sp>
        <p:nvSpPr>
          <p:cNvPr id="29" name="箭头: 下 28">
            <a:extLst>
              <a:ext uri="{FF2B5EF4-FFF2-40B4-BE49-F238E27FC236}">
                <a16:creationId xmlns:a16="http://schemas.microsoft.com/office/drawing/2014/main" id="{7AD8EE7D-C403-431A-88BE-01F8D3A975F1}"/>
              </a:ext>
            </a:extLst>
          </p:cNvPr>
          <p:cNvSpPr/>
          <p:nvPr/>
        </p:nvSpPr>
        <p:spPr>
          <a:xfrm rot="10800000">
            <a:off x="3576578" y="2696963"/>
            <a:ext cx="261914" cy="451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1C77957F-B54B-4402-841F-93C31BBC641C}"/>
              </a:ext>
            </a:extLst>
          </p:cNvPr>
          <p:cNvSpPr txBox="1"/>
          <p:nvPr/>
        </p:nvSpPr>
        <p:spPr>
          <a:xfrm>
            <a:off x="909693" y="3272244"/>
            <a:ext cx="1906147" cy="646331"/>
          </a:xfrm>
          <a:prstGeom prst="rect">
            <a:avLst/>
          </a:prstGeom>
          <a:noFill/>
          <a:ln>
            <a:solidFill>
              <a:schemeClr val="accent1"/>
            </a:solidFill>
          </a:ln>
        </p:spPr>
        <p:txBody>
          <a:bodyPr wrap="square" rtlCol="0">
            <a:spAutoFit/>
          </a:bodyPr>
          <a:lstStyle/>
          <a:p>
            <a:r>
              <a:rPr lang="zh-CN" altLang="en-US" sz="1200" dirty="0" smtClean="0"/>
              <a:t>数据库参数快速查询与设计指导</a:t>
            </a:r>
            <a:endParaRPr lang="en-US" altLang="zh-CN" sz="1200" dirty="0" smtClean="0"/>
          </a:p>
          <a:p>
            <a:r>
              <a:rPr lang="zh-CN" altLang="en-US" sz="1200" dirty="0" smtClean="0"/>
              <a:t>发电机方案快速设计</a:t>
            </a:r>
            <a:endParaRPr lang="zh-CN" altLang="en-US" sz="1200" dirty="0"/>
          </a:p>
        </p:txBody>
      </p:sp>
      <p:sp>
        <p:nvSpPr>
          <p:cNvPr id="33" name="箭头: 下 32">
            <a:extLst>
              <a:ext uri="{FF2B5EF4-FFF2-40B4-BE49-F238E27FC236}">
                <a16:creationId xmlns:a16="http://schemas.microsoft.com/office/drawing/2014/main" id="{994F3077-7B32-4C9A-8BC3-55DBDDCB56EF}"/>
              </a:ext>
            </a:extLst>
          </p:cNvPr>
          <p:cNvSpPr/>
          <p:nvPr/>
        </p:nvSpPr>
        <p:spPr>
          <a:xfrm rot="10800000">
            <a:off x="1660637" y="2834054"/>
            <a:ext cx="261914" cy="451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3995DF00-C991-4E20-8078-499A57062FB8}"/>
              </a:ext>
            </a:extLst>
          </p:cNvPr>
          <p:cNvSpPr txBox="1"/>
          <p:nvPr/>
        </p:nvSpPr>
        <p:spPr>
          <a:xfrm>
            <a:off x="6490375" y="3133745"/>
            <a:ext cx="2200330" cy="1015663"/>
          </a:xfrm>
          <a:prstGeom prst="rect">
            <a:avLst/>
          </a:prstGeom>
          <a:noFill/>
          <a:ln>
            <a:solidFill>
              <a:schemeClr val="accent1"/>
            </a:solidFill>
          </a:ln>
        </p:spPr>
        <p:txBody>
          <a:bodyPr wrap="square" rtlCol="0">
            <a:spAutoFit/>
          </a:bodyPr>
          <a:lstStyle/>
          <a:p>
            <a:r>
              <a:rPr lang="zh-CN" altLang="en-US" sz="1200" dirty="0" smtClean="0"/>
              <a:t>参数动态调节，辅助测试</a:t>
            </a:r>
            <a:endParaRPr lang="en-US" altLang="zh-CN" sz="1200" dirty="0" smtClean="0"/>
          </a:p>
          <a:p>
            <a:r>
              <a:rPr lang="zh-CN" altLang="en-US" sz="1200" dirty="0" smtClean="0"/>
              <a:t>数字化模型修正</a:t>
            </a:r>
            <a:endParaRPr lang="en-US" altLang="zh-CN" sz="1200" dirty="0" smtClean="0"/>
          </a:p>
          <a:p>
            <a:endParaRPr lang="en-US" altLang="zh-CN" sz="1200" dirty="0"/>
          </a:p>
          <a:p>
            <a:r>
              <a:rPr lang="zh-CN" altLang="en-US" sz="1200" dirty="0" smtClean="0"/>
              <a:t>联</a:t>
            </a:r>
            <a:r>
              <a:rPr lang="zh-CN" altLang="en-US" sz="1200" dirty="0"/>
              <a:t>调测试数据自动化分析工具。</a:t>
            </a:r>
          </a:p>
          <a:p>
            <a:endParaRPr lang="zh-CN" altLang="en-US" sz="1200" dirty="0"/>
          </a:p>
        </p:txBody>
      </p:sp>
      <p:sp>
        <p:nvSpPr>
          <p:cNvPr id="35" name="箭头: 下 29">
            <a:extLst>
              <a:ext uri="{FF2B5EF4-FFF2-40B4-BE49-F238E27FC236}">
                <a16:creationId xmlns:a16="http://schemas.microsoft.com/office/drawing/2014/main" id="{C99E77B0-B7B9-4CF7-8F90-F7BA3FE20A01}"/>
              </a:ext>
            </a:extLst>
          </p:cNvPr>
          <p:cNvSpPr/>
          <p:nvPr/>
        </p:nvSpPr>
        <p:spPr>
          <a:xfrm rot="10800000">
            <a:off x="7320803" y="2673196"/>
            <a:ext cx="261914" cy="451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梯形 37"/>
          <p:cNvSpPr/>
          <p:nvPr/>
        </p:nvSpPr>
        <p:spPr>
          <a:xfrm rot="5400000">
            <a:off x="1712852" y="1561968"/>
            <a:ext cx="667675" cy="1860379"/>
          </a:xfrm>
          <a:prstGeom prst="trapezoid">
            <a:avLst>
              <a:gd name="adj" fmla="val 19353"/>
            </a:avLst>
          </a:prstGeom>
          <a:solidFill>
            <a:srgbClr val="0093CA"/>
          </a:solidFill>
          <a:ln>
            <a:solidFill>
              <a:schemeClr val="accent1"/>
            </a:solidFill>
          </a:ln>
        </p:spPr>
        <p:txBody>
          <a:bodyPr wrap="square" rtlCol="0" anchor="ctr">
            <a:noAutofit/>
          </a:bodyPr>
          <a:lstStyle/>
          <a:p>
            <a:pPr algn="ctr"/>
            <a:endParaRPr lang="zh-CN" altLang="en-US" sz="1200" b="1" dirty="0">
              <a:solidFill>
                <a:schemeClr val="bg1"/>
              </a:solidFill>
              <a:cs typeface="+mn-ea"/>
              <a:sym typeface="+mn-lt"/>
            </a:endParaRPr>
          </a:p>
        </p:txBody>
      </p:sp>
      <p:sp>
        <p:nvSpPr>
          <p:cNvPr id="39" name="矩形 38"/>
          <p:cNvSpPr/>
          <p:nvPr/>
        </p:nvSpPr>
        <p:spPr>
          <a:xfrm>
            <a:off x="1432832" y="2325417"/>
            <a:ext cx="595035" cy="338554"/>
          </a:xfrm>
          <a:prstGeom prst="rect">
            <a:avLst/>
          </a:prstGeom>
        </p:spPr>
        <p:txBody>
          <a:bodyPr wrap="none">
            <a:spAutoFit/>
          </a:bodyPr>
          <a:lstStyle/>
          <a:p>
            <a:pPr algn="ctr"/>
            <a:r>
              <a:rPr lang="zh-CN" altLang="en-US" sz="1600" b="1" dirty="0" smtClean="0">
                <a:solidFill>
                  <a:schemeClr val="bg1"/>
                </a:solidFill>
                <a:cs typeface="+mn-ea"/>
                <a:sym typeface="+mn-lt"/>
              </a:rPr>
              <a:t>概念</a:t>
            </a:r>
            <a:endParaRPr lang="en-US" altLang="zh-CN" sz="1600" b="1" dirty="0" smtClean="0">
              <a:solidFill>
                <a:schemeClr val="bg1"/>
              </a:solidFill>
              <a:cs typeface="+mn-ea"/>
              <a:sym typeface="+mn-lt"/>
            </a:endParaRPr>
          </a:p>
        </p:txBody>
      </p:sp>
      <p:grpSp>
        <p:nvGrpSpPr>
          <p:cNvPr id="40" name="组合 39"/>
          <p:cNvGrpSpPr/>
          <p:nvPr/>
        </p:nvGrpSpPr>
        <p:grpSpPr>
          <a:xfrm>
            <a:off x="5911512" y="1744246"/>
            <a:ext cx="787395" cy="546319"/>
            <a:chOff x="1839108" y="1451086"/>
            <a:chExt cx="620471" cy="571567"/>
          </a:xfrm>
        </p:grpSpPr>
        <p:sp>
          <p:nvSpPr>
            <p:cNvPr id="51" name="流程图: 合并 50"/>
            <p:cNvSpPr/>
            <p:nvPr/>
          </p:nvSpPr>
          <p:spPr>
            <a:xfrm>
              <a:off x="2004712" y="1733441"/>
              <a:ext cx="289249" cy="289212"/>
            </a:xfrm>
            <a:prstGeom prst="flowChartMerge">
              <a:avLst/>
            </a:prstGeom>
            <a:solidFill>
              <a:srgbClr val="548235"/>
            </a:solidFill>
          </p:spPr>
          <p:txBody>
            <a:bodyPr wrap="square" rtlCol="0" anchor="ctr">
              <a:noAutofit/>
            </a:bodyPr>
            <a:lstStyle/>
            <a:p>
              <a:pPr algn="ctr"/>
              <a:endParaRPr lang="zh-CN" altLang="en-US" sz="1600" dirty="0">
                <a:solidFill>
                  <a:schemeClr val="bg1"/>
                </a:solidFill>
                <a:cs typeface="+mn-ea"/>
                <a:sym typeface="+mn-lt"/>
              </a:endParaRPr>
            </a:p>
          </p:txBody>
        </p:sp>
        <p:sp>
          <p:nvSpPr>
            <p:cNvPr id="52" name="矩形 51"/>
            <p:cNvSpPr/>
            <p:nvPr/>
          </p:nvSpPr>
          <p:spPr>
            <a:xfrm>
              <a:off x="1839108" y="1451086"/>
              <a:ext cx="620471" cy="273700"/>
            </a:xfrm>
            <a:prstGeom prst="rect">
              <a:avLst/>
            </a:prstGeom>
          </p:spPr>
          <p:txBody>
            <a:bodyPr wrap="none">
              <a:spAutoFit/>
            </a:bodyPr>
            <a:lstStyle/>
            <a:p>
              <a:pPr algn="ctr"/>
              <a:r>
                <a:rPr lang="en-US" altLang="zh-CN" sz="1100" b="1" dirty="0" smtClean="0">
                  <a:cs typeface="+mn-ea"/>
                  <a:sym typeface="+mn-lt"/>
                </a:rPr>
                <a:t> </a:t>
              </a:r>
              <a:r>
                <a:rPr lang="zh-CN" altLang="en-US" sz="1100" b="1" dirty="0" smtClean="0">
                  <a:cs typeface="+mn-ea"/>
                  <a:sym typeface="+mn-lt"/>
                </a:rPr>
                <a:t>车间生产</a:t>
              </a:r>
              <a:endParaRPr lang="zh-CN" altLang="en-US" sz="1100" b="1" dirty="0">
                <a:cs typeface="+mn-ea"/>
                <a:sym typeface="+mn-lt"/>
              </a:endParaRPr>
            </a:p>
          </p:txBody>
        </p:sp>
      </p:grpSp>
      <p:grpSp>
        <p:nvGrpSpPr>
          <p:cNvPr id="41" name="组合 40"/>
          <p:cNvGrpSpPr/>
          <p:nvPr/>
        </p:nvGrpSpPr>
        <p:grpSpPr>
          <a:xfrm>
            <a:off x="7920856" y="1767523"/>
            <a:ext cx="889987" cy="552855"/>
            <a:chOff x="1057475" y="1433882"/>
            <a:chExt cx="701315" cy="578405"/>
          </a:xfrm>
        </p:grpSpPr>
        <p:sp>
          <p:nvSpPr>
            <p:cNvPr id="49" name="流程图: 合并 48"/>
            <p:cNvSpPr/>
            <p:nvPr/>
          </p:nvSpPr>
          <p:spPr>
            <a:xfrm>
              <a:off x="1263510" y="1723073"/>
              <a:ext cx="289249" cy="289214"/>
            </a:xfrm>
            <a:prstGeom prst="flowChartMerge">
              <a:avLst/>
            </a:prstGeom>
            <a:solidFill>
              <a:srgbClr val="548235"/>
            </a:solidFill>
          </p:spPr>
          <p:txBody>
            <a:bodyPr wrap="square" rtlCol="0" anchor="ctr">
              <a:noAutofit/>
            </a:bodyPr>
            <a:lstStyle/>
            <a:p>
              <a:pPr algn="ctr"/>
              <a:endParaRPr lang="zh-CN" altLang="en-US" sz="1600" dirty="0">
                <a:solidFill>
                  <a:schemeClr val="bg1"/>
                </a:solidFill>
                <a:cs typeface="+mn-ea"/>
                <a:sym typeface="+mn-lt"/>
              </a:endParaRPr>
            </a:p>
          </p:txBody>
        </p:sp>
        <p:sp>
          <p:nvSpPr>
            <p:cNvPr id="50" name="矩形 49"/>
            <p:cNvSpPr/>
            <p:nvPr/>
          </p:nvSpPr>
          <p:spPr>
            <a:xfrm>
              <a:off x="1057475" y="1433882"/>
              <a:ext cx="701315" cy="273700"/>
            </a:xfrm>
            <a:prstGeom prst="rect">
              <a:avLst/>
            </a:prstGeom>
          </p:spPr>
          <p:txBody>
            <a:bodyPr wrap="none">
              <a:spAutoFit/>
            </a:bodyPr>
            <a:lstStyle/>
            <a:p>
              <a:pPr algn="ctr"/>
              <a:r>
                <a:rPr lang="zh-CN" altLang="en-US" sz="1100" b="1" dirty="0" smtClean="0">
                  <a:cs typeface="+mn-ea"/>
                  <a:sym typeface="+mn-lt"/>
                </a:rPr>
                <a:t>小批量安装</a:t>
              </a:r>
              <a:endParaRPr lang="zh-CN" altLang="en-US" sz="1100" b="1" dirty="0">
                <a:cs typeface="+mn-ea"/>
                <a:sym typeface="+mn-lt"/>
              </a:endParaRPr>
            </a:p>
          </p:txBody>
        </p:sp>
      </p:grpSp>
      <p:sp>
        <p:nvSpPr>
          <p:cNvPr id="43" name="矩形 42"/>
          <p:cNvSpPr/>
          <p:nvPr/>
        </p:nvSpPr>
        <p:spPr>
          <a:xfrm>
            <a:off x="4108879" y="2366016"/>
            <a:ext cx="4368719" cy="252283"/>
          </a:xfrm>
          <a:prstGeom prst="rect">
            <a:avLst/>
          </a:prstGeom>
          <a:solidFill>
            <a:schemeClr val="accent1">
              <a:lumMod val="75000"/>
            </a:schemeClr>
          </a:solidFill>
        </p:spPr>
        <p:txBody>
          <a:bodyPr wrap="square" rtlCol="0" anchor="ctr">
            <a:noAutofit/>
          </a:bodyPr>
          <a:lstStyle/>
          <a:p>
            <a:endParaRPr lang="zh-CN" altLang="en-US" sz="1200" b="1" dirty="0">
              <a:solidFill>
                <a:schemeClr val="bg1"/>
              </a:solidFill>
              <a:cs typeface="+mn-ea"/>
              <a:sym typeface="+mn-lt"/>
            </a:endParaRPr>
          </a:p>
        </p:txBody>
      </p:sp>
      <p:sp>
        <p:nvSpPr>
          <p:cNvPr id="44" name="矩形 43"/>
          <p:cNvSpPr/>
          <p:nvPr/>
        </p:nvSpPr>
        <p:spPr>
          <a:xfrm>
            <a:off x="5230254" y="2318419"/>
            <a:ext cx="2520242" cy="338554"/>
          </a:xfrm>
          <a:prstGeom prst="rect">
            <a:avLst/>
          </a:prstGeom>
        </p:spPr>
        <p:txBody>
          <a:bodyPr wrap="none">
            <a:spAutoFit/>
          </a:bodyPr>
          <a:lstStyle/>
          <a:p>
            <a:pPr algn="ctr"/>
            <a:r>
              <a:rPr lang="zh-CN" altLang="en-US" sz="1600" b="1" dirty="0" smtClean="0">
                <a:solidFill>
                  <a:schemeClr val="bg1"/>
                </a:solidFill>
                <a:cs typeface="+mn-ea"/>
                <a:sym typeface="+mn-lt"/>
              </a:rPr>
              <a:t>开发                           验证</a:t>
            </a:r>
            <a:endParaRPr lang="zh-CN" altLang="en-US" sz="1600" b="1" dirty="0">
              <a:solidFill>
                <a:schemeClr val="bg1"/>
              </a:solidFill>
              <a:cs typeface="+mn-ea"/>
              <a:sym typeface="+mn-lt"/>
            </a:endParaRPr>
          </a:p>
        </p:txBody>
      </p:sp>
      <p:sp>
        <p:nvSpPr>
          <p:cNvPr id="45" name="矩形 44"/>
          <p:cNvSpPr/>
          <p:nvPr/>
        </p:nvSpPr>
        <p:spPr>
          <a:xfrm>
            <a:off x="8483092" y="2369293"/>
            <a:ext cx="2030765" cy="245729"/>
          </a:xfrm>
          <a:prstGeom prst="rect">
            <a:avLst/>
          </a:prstGeom>
          <a:solidFill>
            <a:schemeClr val="accent1">
              <a:lumMod val="75000"/>
            </a:schemeClr>
          </a:solidFill>
        </p:spPr>
        <p:txBody>
          <a:bodyPr wrap="square" rtlCol="0" anchor="ctr">
            <a:noAutofit/>
          </a:bodyPr>
          <a:lstStyle/>
          <a:p>
            <a:endParaRPr lang="zh-CN" altLang="en-US" sz="1200" b="1" dirty="0">
              <a:solidFill>
                <a:schemeClr val="bg1"/>
              </a:solidFill>
              <a:cs typeface="+mn-ea"/>
              <a:sym typeface="+mn-lt"/>
            </a:endParaRPr>
          </a:p>
        </p:txBody>
      </p:sp>
      <p:sp>
        <p:nvSpPr>
          <p:cNvPr id="46" name="矩形 45"/>
          <p:cNvSpPr/>
          <p:nvPr/>
        </p:nvSpPr>
        <p:spPr>
          <a:xfrm>
            <a:off x="8936175" y="2320378"/>
            <a:ext cx="1005403" cy="338554"/>
          </a:xfrm>
          <a:prstGeom prst="rect">
            <a:avLst/>
          </a:prstGeom>
        </p:spPr>
        <p:txBody>
          <a:bodyPr wrap="none">
            <a:spAutoFit/>
          </a:bodyPr>
          <a:lstStyle/>
          <a:p>
            <a:pPr algn="ctr"/>
            <a:r>
              <a:rPr lang="zh-CN" altLang="en-US" sz="1600" b="1" dirty="0" smtClean="0">
                <a:solidFill>
                  <a:schemeClr val="bg1"/>
                </a:solidFill>
                <a:cs typeface="+mn-ea"/>
                <a:sym typeface="+mn-lt"/>
              </a:rPr>
              <a:t>生命周期</a:t>
            </a:r>
            <a:endParaRPr lang="en-US" altLang="zh-CN" sz="1600" b="1" dirty="0" smtClean="0">
              <a:solidFill>
                <a:schemeClr val="bg1"/>
              </a:solidFill>
              <a:cs typeface="+mn-ea"/>
              <a:sym typeface="+mn-lt"/>
            </a:endParaRPr>
          </a:p>
        </p:txBody>
      </p:sp>
      <p:sp>
        <p:nvSpPr>
          <p:cNvPr id="47" name="流程图: 合并 46"/>
          <p:cNvSpPr/>
          <p:nvPr/>
        </p:nvSpPr>
        <p:spPr>
          <a:xfrm>
            <a:off x="6841604" y="2024306"/>
            <a:ext cx="367065" cy="276437"/>
          </a:xfrm>
          <a:prstGeom prst="flowChartMerge">
            <a:avLst/>
          </a:prstGeom>
          <a:solidFill>
            <a:srgbClr val="548235"/>
          </a:solidFill>
        </p:spPr>
        <p:txBody>
          <a:bodyPr wrap="square" rtlCol="0" anchor="ctr">
            <a:noAutofit/>
          </a:bodyPr>
          <a:lstStyle/>
          <a:p>
            <a:pPr algn="ctr"/>
            <a:endParaRPr lang="zh-CN" altLang="en-US" sz="1600" dirty="0">
              <a:solidFill>
                <a:schemeClr val="bg1"/>
              </a:solidFill>
              <a:cs typeface="+mn-ea"/>
              <a:sym typeface="+mn-lt"/>
            </a:endParaRPr>
          </a:p>
        </p:txBody>
      </p:sp>
      <p:sp>
        <p:nvSpPr>
          <p:cNvPr id="48" name="矩形 47"/>
          <p:cNvSpPr/>
          <p:nvPr/>
        </p:nvSpPr>
        <p:spPr>
          <a:xfrm>
            <a:off x="6490375" y="1754424"/>
            <a:ext cx="1069524" cy="261610"/>
          </a:xfrm>
          <a:prstGeom prst="rect">
            <a:avLst/>
          </a:prstGeom>
        </p:spPr>
        <p:txBody>
          <a:bodyPr wrap="square">
            <a:spAutoFit/>
          </a:bodyPr>
          <a:lstStyle/>
          <a:p>
            <a:pPr algn="ctr"/>
            <a:r>
              <a:rPr lang="en-US" altLang="zh-CN" sz="1100" b="1" dirty="0" smtClean="0">
                <a:cs typeface="+mn-ea"/>
                <a:sym typeface="+mn-lt"/>
              </a:rPr>
              <a:t> </a:t>
            </a:r>
            <a:r>
              <a:rPr lang="zh-CN" altLang="en-US" sz="1100" b="1" dirty="0" smtClean="0">
                <a:cs typeface="+mn-ea"/>
                <a:sym typeface="+mn-lt"/>
              </a:rPr>
              <a:t>样机安装</a:t>
            </a:r>
            <a:endParaRPr lang="zh-CN" altLang="en-US" sz="1100" b="1" dirty="0">
              <a:cs typeface="+mn-ea"/>
              <a:sym typeface="+mn-lt"/>
            </a:endParaRPr>
          </a:p>
        </p:txBody>
      </p:sp>
      <p:sp>
        <p:nvSpPr>
          <p:cNvPr id="57" name="梯形 56"/>
          <p:cNvSpPr/>
          <p:nvPr/>
        </p:nvSpPr>
        <p:spPr>
          <a:xfrm rot="5400000">
            <a:off x="3344566" y="1929436"/>
            <a:ext cx="403183" cy="1125442"/>
          </a:xfrm>
          <a:prstGeom prst="trapezoid">
            <a:avLst>
              <a:gd name="adj" fmla="val 19353"/>
            </a:avLst>
          </a:prstGeom>
          <a:solidFill>
            <a:srgbClr val="0093CA"/>
          </a:solidFill>
          <a:ln>
            <a:solidFill>
              <a:schemeClr val="accent1"/>
            </a:solidFill>
          </a:ln>
        </p:spPr>
        <p:txBody>
          <a:bodyPr wrap="square" rtlCol="0" anchor="ctr">
            <a:noAutofit/>
          </a:bodyPr>
          <a:lstStyle/>
          <a:p>
            <a:pPr algn="ctr"/>
            <a:endParaRPr lang="zh-CN" altLang="en-US" sz="1200" b="1" dirty="0">
              <a:solidFill>
                <a:schemeClr val="bg1"/>
              </a:solidFill>
              <a:cs typeface="+mn-ea"/>
              <a:sym typeface="+mn-lt"/>
            </a:endParaRPr>
          </a:p>
        </p:txBody>
      </p:sp>
      <p:sp>
        <p:nvSpPr>
          <p:cNvPr id="58" name="矩形 57"/>
          <p:cNvSpPr/>
          <p:nvPr/>
        </p:nvSpPr>
        <p:spPr>
          <a:xfrm>
            <a:off x="3417300" y="2333940"/>
            <a:ext cx="595035" cy="338554"/>
          </a:xfrm>
          <a:prstGeom prst="rect">
            <a:avLst/>
          </a:prstGeom>
        </p:spPr>
        <p:txBody>
          <a:bodyPr wrap="none">
            <a:spAutoFit/>
          </a:bodyPr>
          <a:lstStyle/>
          <a:p>
            <a:pPr algn="ctr"/>
            <a:r>
              <a:rPr lang="zh-CN" altLang="en-US" sz="1600" b="1" dirty="0" smtClean="0">
                <a:solidFill>
                  <a:schemeClr val="bg1"/>
                </a:solidFill>
                <a:cs typeface="+mn-ea"/>
                <a:sym typeface="+mn-lt"/>
              </a:rPr>
              <a:t>计划</a:t>
            </a:r>
            <a:endParaRPr lang="en-US" altLang="zh-CN" sz="1600" b="1" dirty="0" smtClean="0">
              <a:solidFill>
                <a:schemeClr val="bg1"/>
              </a:solidFill>
              <a:cs typeface="+mn-ea"/>
              <a:sym typeface="+mn-lt"/>
            </a:endParaRPr>
          </a:p>
        </p:txBody>
      </p:sp>
      <p:sp>
        <p:nvSpPr>
          <p:cNvPr id="25" name="文本框 24">
            <a:extLst>
              <a:ext uri="{FF2B5EF4-FFF2-40B4-BE49-F238E27FC236}">
                <a16:creationId xmlns:a16="http://schemas.microsoft.com/office/drawing/2014/main" id="{3995DF00-C991-4E20-8078-499A57062FB8}"/>
              </a:ext>
            </a:extLst>
          </p:cNvPr>
          <p:cNvSpPr txBox="1"/>
          <p:nvPr/>
        </p:nvSpPr>
        <p:spPr>
          <a:xfrm>
            <a:off x="5058415" y="3078848"/>
            <a:ext cx="1165440" cy="276999"/>
          </a:xfrm>
          <a:prstGeom prst="rect">
            <a:avLst/>
          </a:prstGeom>
          <a:noFill/>
          <a:ln>
            <a:solidFill>
              <a:schemeClr val="accent1"/>
            </a:solidFill>
          </a:ln>
        </p:spPr>
        <p:txBody>
          <a:bodyPr wrap="square" rtlCol="0">
            <a:spAutoFit/>
          </a:bodyPr>
          <a:lstStyle/>
          <a:p>
            <a:r>
              <a:rPr lang="en-US" altLang="zh-CN" sz="1200" dirty="0" smtClean="0"/>
              <a:t>HIL</a:t>
            </a:r>
            <a:r>
              <a:rPr lang="zh-CN" altLang="en-US" sz="1200" dirty="0" smtClean="0"/>
              <a:t>半实物仿真</a:t>
            </a:r>
            <a:endParaRPr lang="zh-CN" altLang="en-US" sz="1200" dirty="0"/>
          </a:p>
        </p:txBody>
      </p:sp>
      <p:sp>
        <p:nvSpPr>
          <p:cNvPr id="26" name="箭头: 下 29">
            <a:extLst>
              <a:ext uri="{FF2B5EF4-FFF2-40B4-BE49-F238E27FC236}">
                <a16:creationId xmlns:a16="http://schemas.microsoft.com/office/drawing/2014/main" id="{C99E77B0-B7B9-4CF7-8F90-F7BA3FE20A01}"/>
              </a:ext>
            </a:extLst>
          </p:cNvPr>
          <p:cNvSpPr/>
          <p:nvPr/>
        </p:nvSpPr>
        <p:spPr>
          <a:xfrm rot="10800000">
            <a:off x="5510178" y="2618299"/>
            <a:ext cx="261914" cy="451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678835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472411" y="584718"/>
            <a:ext cx="8919493" cy="584775"/>
          </a:xfrm>
          <a:prstGeom prst="rect">
            <a:avLst/>
          </a:prstGeom>
          <a:noFill/>
        </p:spPr>
        <p:txBody>
          <a:bodyPr wrap="square" rtlCol="0">
            <a:spAutoFit/>
          </a:bodyPr>
          <a:lstStyle/>
          <a:p>
            <a:r>
              <a:rPr lang="zh-CN" altLang="en-US" sz="3200" dirty="0">
                <a:solidFill>
                  <a:schemeClr val="bg1">
                    <a:lumMod val="65000"/>
                  </a:schemeClr>
                </a:solidFill>
                <a:latin typeface="微软雅黑" panose="020B0503020204020204" pitchFamily="34" charset="-122"/>
                <a:ea typeface="微软雅黑" panose="020B0503020204020204" pitchFamily="34" charset="-122"/>
              </a:rPr>
              <a:t>项目范围</a:t>
            </a:r>
            <a:endParaRPr lang="en-US" altLang="zh-CN" sz="32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 name="圆角矩形 15">
            <a:extLst>
              <a:ext uri="{FF2B5EF4-FFF2-40B4-BE49-F238E27FC236}">
                <a16:creationId xmlns:a16="http://schemas.microsoft.com/office/drawing/2014/main" id="{928E820C-A4D2-4508-A2A1-D25873085863}"/>
              </a:ext>
            </a:extLst>
          </p:cNvPr>
          <p:cNvSpPr/>
          <p:nvPr/>
        </p:nvSpPr>
        <p:spPr>
          <a:xfrm>
            <a:off x="2032354" y="2433329"/>
            <a:ext cx="1542536" cy="144457"/>
          </a:xfrm>
          <a:prstGeom prst="roundRect">
            <a:avLst>
              <a:gd name="adj" fmla="val 50000"/>
            </a:avLst>
          </a:prstGeom>
          <a:solidFill>
            <a:schemeClr val="bg2"/>
          </a:soli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solidFill>
                  <a:srgbClr val="FFFFFF"/>
                </a:solidFill>
              </a:defRPr>
            </a:pPr>
            <a:r>
              <a:rPr lang="zh-CN" altLang="en-US" dirty="0">
                <a:solidFill>
                  <a:schemeClr val="tx1"/>
                </a:solidFill>
                <a:latin typeface="+mn-ea"/>
              </a:rPr>
              <a:t>需求阶段</a:t>
            </a:r>
            <a:endParaRPr dirty="0">
              <a:solidFill>
                <a:schemeClr val="tx1"/>
              </a:solidFill>
              <a:latin typeface="+mn-ea"/>
            </a:endParaRPr>
          </a:p>
        </p:txBody>
      </p:sp>
      <p:sp>
        <p:nvSpPr>
          <p:cNvPr id="5" name="文本框 4">
            <a:extLst>
              <a:ext uri="{FF2B5EF4-FFF2-40B4-BE49-F238E27FC236}">
                <a16:creationId xmlns:a16="http://schemas.microsoft.com/office/drawing/2014/main" id="{896FF253-1A5A-4A4A-9AB9-164E59C48986}"/>
              </a:ext>
            </a:extLst>
          </p:cNvPr>
          <p:cNvSpPr txBox="1"/>
          <p:nvPr/>
        </p:nvSpPr>
        <p:spPr>
          <a:xfrm>
            <a:off x="979928" y="2348829"/>
            <a:ext cx="959486" cy="276999"/>
          </a:xfrm>
          <a:prstGeom prst="rect">
            <a:avLst/>
          </a:prstGeom>
          <a:ln w="12700">
            <a:miter lim="400000"/>
          </a:ln>
        </p:spPr>
        <p:txBody>
          <a:bodyPr lIns="45719" rIns="45719">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1400">
                <a:solidFill>
                  <a:srgbClr val="FFFFFF"/>
                </a:solidFill>
                <a:latin typeface="Heiti SC Light"/>
                <a:ea typeface="Heiti SC Light"/>
                <a:cs typeface="Heiti SC Light"/>
                <a:sym typeface="Heiti SC Light"/>
              </a:defRPr>
            </a:pPr>
            <a:r>
              <a:rPr lang="zh-CN" altLang="en-US" sz="1200" b="1" i="1" dirty="0">
                <a:solidFill>
                  <a:schemeClr val="tx1"/>
                </a:solidFill>
                <a:latin typeface="+mn-ea"/>
              </a:rPr>
              <a:t>软件开发</a:t>
            </a:r>
            <a:endParaRPr sz="1200" b="1" i="1" dirty="0">
              <a:solidFill>
                <a:schemeClr val="tx1"/>
              </a:solidFill>
              <a:latin typeface="+mn-ea"/>
            </a:endParaRPr>
          </a:p>
        </p:txBody>
      </p:sp>
      <p:sp>
        <p:nvSpPr>
          <p:cNvPr id="6" name="文本框 5">
            <a:extLst>
              <a:ext uri="{FF2B5EF4-FFF2-40B4-BE49-F238E27FC236}">
                <a16:creationId xmlns:a16="http://schemas.microsoft.com/office/drawing/2014/main" id="{47B161FA-8ABB-4F51-8A63-4CF2E7866BE5}"/>
              </a:ext>
            </a:extLst>
          </p:cNvPr>
          <p:cNvSpPr txBox="1"/>
          <p:nvPr/>
        </p:nvSpPr>
        <p:spPr>
          <a:xfrm>
            <a:off x="979928" y="4579212"/>
            <a:ext cx="959486" cy="276999"/>
          </a:xfrm>
          <a:prstGeom prst="rect">
            <a:avLst/>
          </a:prstGeom>
          <a:ln w="12700">
            <a:miter lim="400000"/>
          </a:ln>
        </p:spPr>
        <p:txBody>
          <a:bodyPr lIns="45719" rIns="45719">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1400">
                <a:solidFill>
                  <a:srgbClr val="FFFFFF"/>
                </a:solidFill>
                <a:latin typeface="Heiti SC Light"/>
                <a:ea typeface="Heiti SC Light"/>
                <a:cs typeface="Heiti SC Light"/>
                <a:sym typeface="Heiti SC Light"/>
              </a:defRPr>
            </a:pPr>
            <a:r>
              <a:rPr lang="zh-CN" altLang="en-US" sz="1200" b="1" i="1" dirty="0">
                <a:solidFill>
                  <a:schemeClr val="tx1"/>
                </a:solidFill>
                <a:latin typeface="+mn-ea"/>
              </a:rPr>
              <a:t>子部件开发</a:t>
            </a:r>
            <a:endParaRPr sz="1200" b="1" i="1" dirty="0">
              <a:solidFill>
                <a:schemeClr val="tx1"/>
              </a:solidFill>
              <a:latin typeface="+mn-ea"/>
            </a:endParaRPr>
          </a:p>
        </p:txBody>
      </p:sp>
      <p:sp>
        <p:nvSpPr>
          <p:cNvPr id="7" name="圆角矩形 15">
            <a:extLst>
              <a:ext uri="{FF2B5EF4-FFF2-40B4-BE49-F238E27FC236}">
                <a16:creationId xmlns:a16="http://schemas.microsoft.com/office/drawing/2014/main" id="{A13E80B3-A21F-4B46-8DF6-AD1C82191FFC}"/>
              </a:ext>
            </a:extLst>
          </p:cNvPr>
          <p:cNvSpPr/>
          <p:nvPr/>
        </p:nvSpPr>
        <p:spPr>
          <a:xfrm>
            <a:off x="3574890" y="2433328"/>
            <a:ext cx="1542536" cy="144457"/>
          </a:xfrm>
          <a:prstGeom prst="roundRect">
            <a:avLst>
              <a:gd name="adj" fmla="val 50000"/>
            </a:avLst>
          </a:prstGeom>
          <a:solidFill>
            <a:schemeClr val="accent6">
              <a:lumMod val="60000"/>
              <a:lumOff val="40000"/>
            </a:schemeClr>
          </a:soli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solidFill>
                  <a:srgbClr val="FFFFFF"/>
                </a:solidFill>
              </a:defRPr>
            </a:pPr>
            <a:r>
              <a:rPr lang="zh-CN" altLang="en-US" dirty="0">
                <a:solidFill>
                  <a:schemeClr val="tx1"/>
                </a:solidFill>
                <a:latin typeface="+mn-ea"/>
              </a:rPr>
              <a:t>方案阶段</a:t>
            </a:r>
            <a:endParaRPr dirty="0">
              <a:solidFill>
                <a:schemeClr val="tx1"/>
              </a:solidFill>
              <a:latin typeface="+mn-ea"/>
            </a:endParaRPr>
          </a:p>
        </p:txBody>
      </p:sp>
      <p:sp>
        <p:nvSpPr>
          <p:cNvPr id="8" name="圆角矩形 15">
            <a:extLst>
              <a:ext uri="{FF2B5EF4-FFF2-40B4-BE49-F238E27FC236}">
                <a16:creationId xmlns:a16="http://schemas.microsoft.com/office/drawing/2014/main" id="{41144775-550E-418F-AEAA-8678940F44BB}"/>
              </a:ext>
            </a:extLst>
          </p:cNvPr>
          <p:cNvSpPr/>
          <p:nvPr/>
        </p:nvSpPr>
        <p:spPr>
          <a:xfrm>
            <a:off x="5117426" y="2441271"/>
            <a:ext cx="1542536" cy="144457"/>
          </a:xfrm>
          <a:prstGeom prst="roundRect">
            <a:avLst>
              <a:gd name="adj" fmla="val 50000"/>
            </a:avLst>
          </a:prstGeom>
          <a:solidFill>
            <a:schemeClr val="accent1">
              <a:lumMod val="40000"/>
              <a:lumOff val="60000"/>
            </a:schemeClr>
          </a:soli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solidFill>
                  <a:srgbClr val="FFFFFF"/>
                </a:solidFill>
              </a:defRPr>
            </a:pPr>
            <a:r>
              <a:rPr lang="zh-CN" altLang="en-US" dirty="0">
                <a:solidFill>
                  <a:schemeClr val="tx1"/>
                </a:solidFill>
                <a:latin typeface="+mn-ea"/>
              </a:rPr>
              <a:t>实现阶段</a:t>
            </a:r>
            <a:endParaRPr dirty="0">
              <a:solidFill>
                <a:schemeClr val="tx1"/>
              </a:solidFill>
              <a:latin typeface="+mn-ea"/>
            </a:endParaRPr>
          </a:p>
        </p:txBody>
      </p:sp>
      <p:sp>
        <p:nvSpPr>
          <p:cNvPr id="9" name="圆角矩形 15">
            <a:extLst>
              <a:ext uri="{FF2B5EF4-FFF2-40B4-BE49-F238E27FC236}">
                <a16:creationId xmlns:a16="http://schemas.microsoft.com/office/drawing/2014/main" id="{25294576-A882-41DD-9DE9-2B7555165403}"/>
              </a:ext>
            </a:extLst>
          </p:cNvPr>
          <p:cNvSpPr/>
          <p:nvPr/>
        </p:nvSpPr>
        <p:spPr>
          <a:xfrm>
            <a:off x="6659962" y="2441270"/>
            <a:ext cx="1542536" cy="144457"/>
          </a:xfrm>
          <a:prstGeom prst="roundRect">
            <a:avLst>
              <a:gd name="adj" fmla="val 50000"/>
            </a:avLst>
          </a:prstGeom>
          <a:solidFill>
            <a:srgbClr val="FFC000"/>
          </a:soli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solidFill>
                  <a:srgbClr val="FFFFFF"/>
                </a:solidFill>
              </a:defRPr>
            </a:pPr>
            <a:r>
              <a:rPr lang="zh-CN" altLang="en-US" dirty="0">
                <a:solidFill>
                  <a:schemeClr val="tx1"/>
                </a:solidFill>
                <a:latin typeface="+mn-ea"/>
              </a:rPr>
              <a:t>自测提交阶段</a:t>
            </a:r>
            <a:endParaRPr dirty="0">
              <a:solidFill>
                <a:schemeClr val="tx1"/>
              </a:solidFill>
              <a:latin typeface="+mn-ea"/>
            </a:endParaRPr>
          </a:p>
        </p:txBody>
      </p:sp>
      <p:sp>
        <p:nvSpPr>
          <p:cNvPr id="10" name="圆角矩形 15">
            <a:extLst>
              <a:ext uri="{FF2B5EF4-FFF2-40B4-BE49-F238E27FC236}">
                <a16:creationId xmlns:a16="http://schemas.microsoft.com/office/drawing/2014/main" id="{C6CED410-2CEC-4BA6-B54D-1D2105DF6758}"/>
              </a:ext>
            </a:extLst>
          </p:cNvPr>
          <p:cNvSpPr/>
          <p:nvPr/>
        </p:nvSpPr>
        <p:spPr>
          <a:xfrm>
            <a:off x="8202497" y="2441269"/>
            <a:ext cx="2299247" cy="144459"/>
          </a:xfrm>
          <a:prstGeom prst="roundRect">
            <a:avLst>
              <a:gd name="adj" fmla="val 50000"/>
            </a:avLst>
          </a:prstGeom>
          <a:solidFill>
            <a:schemeClr val="accent2">
              <a:lumMod val="20000"/>
              <a:lumOff val="80000"/>
            </a:schemeClr>
          </a:soli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solidFill>
                  <a:srgbClr val="FFFFFF"/>
                </a:solidFill>
              </a:defRPr>
            </a:pPr>
            <a:r>
              <a:rPr lang="zh-CN" altLang="en-US" dirty="0">
                <a:solidFill>
                  <a:schemeClr val="tx1"/>
                </a:solidFill>
                <a:latin typeface="+mn-ea"/>
              </a:rPr>
              <a:t>系统测试阶段</a:t>
            </a:r>
            <a:endParaRPr dirty="0">
              <a:solidFill>
                <a:schemeClr val="tx1"/>
              </a:solidFill>
              <a:latin typeface="+mn-ea"/>
            </a:endParaRPr>
          </a:p>
        </p:txBody>
      </p:sp>
      <p:sp>
        <p:nvSpPr>
          <p:cNvPr id="14" name="圆角矩形 15">
            <a:extLst>
              <a:ext uri="{FF2B5EF4-FFF2-40B4-BE49-F238E27FC236}">
                <a16:creationId xmlns:a16="http://schemas.microsoft.com/office/drawing/2014/main" id="{3CF7B9C4-AEFF-4CFC-A9A8-2FE28720BD04}"/>
              </a:ext>
            </a:extLst>
          </p:cNvPr>
          <p:cNvSpPr/>
          <p:nvPr/>
        </p:nvSpPr>
        <p:spPr>
          <a:xfrm>
            <a:off x="2032354" y="4660469"/>
            <a:ext cx="1542536" cy="144457"/>
          </a:xfrm>
          <a:prstGeom prst="roundRect">
            <a:avLst>
              <a:gd name="adj" fmla="val 50000"/>
            </a:avLst>
          </a:prstGeom>
          <a:solidFill>
            <a:schemeClr val="bg2"/>
          </a:soli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solidFill>
                  <a:srgbClr val="FFFFFF"/>
                </a:solidFill>
              </a:defRPr>
            </a:pPr>
            <a:r>
              <a:rPr lang="zh-CN" altLang="en-US" dirty="0">
                <a:solidFill>
                  <a:schemeClr val="tx1"/>
                </a:solidFill>
                <a:latin typeface="+mn-ea"/>
              </a:rPr>
              <a:t>需求阶段</a:t>
            </a:r>
            <a:endParaRPr dirty="0">
              <a:solidFill>
                <a:schemeClr val="tx1"/>
              </a:solidFill>
              <a:latin typeface="+mn-ea"/>
            </a:endParaRPr>
          </a:p>
        </p:txBody>
      </p:sp>
      <p:sp>
        <p:nvSpPr>
          <p:cNvPr id="15" name="圆角矩形 15">
            <a:extLst>
              <a:ext uri="{FF2B5EF4-FFF2-40B4-BE49-F238E27FC236}">
                <a16:creationId xmlns:a16="http://schemas.microsoft.com/office/drawing/2014/main" id="{35282F87-D980-4F81-8579-C6D5EAEAED7D}"/>
              </a:ext>
            </a:extLst>
          </p:cNvPr>
          <p:cNvSpPr/>
          <p:nvPr/>
        </p:nvSpPr>
        <p:spPr>
          <a:xfrm>
            <a:off x="3574890" y="4660468"/>
            <a:ext cx="3085072" cy="144457"/>
          </a:xfrm>
          <a:prstGeom prst="roundRect">
            <a:avLst>
              <a:gd name="adj" fmla="val 50000"/>
            </a:avLst>
          </a:prstGeom>
          <a:solidFill>
            <a:schemeClr val="accent6">
              <a:lumMod val="60000"/>
              <a:lumOff val="40000"/>
            </a:schemeClr>
          </a:soli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solidFill>
                  <a:srgbClr val="FFFFFF"/>
                </a:solidFill>
              </a:defRPr>
            </a:pPr>
            <a:r>
              <a:rPr lang="zh-CN" altLang="en-US" dirty="0">
                <a:solidFill>
                  <a:schemeClr val="tx1"/>
                </a:solidFill>
                <a:latin typeface="+mn-ea"/>
              </a:rPr>
              <a:t>方案阶段</a:t>
            </a:r>
            <a:endParaRPr dirty="0">
              <a:solidFill>
                <a:schemeClr val="tx1"/>
              </a:solidFill>
              <a:latin typeface="+mn-ea"/>
            </a:endParaRPr>
          </a:p>
        </p:txBody>
      </p:sp>
      <p:sp>
        <p:nvSpPr>
          <p:cNvPr id="17" name="圆角矩形 15">
            <a:extLst>
              <a:ext uri="{FF2B5EF4-FFF2-40B4-BE49-F238E27FC236}">
                <a16:creationId xmlns:a16="http://schemas.microsoft.com/office/drawing/2014/main" id="{3BC18CFF-2824-4353-9A7E-189582A4E4EC}"/>
              </a:ext>
            </a:extLst>
          </p:cNvPr>
          <p:cNvSpPr/>
          <p:nvPr/>
        </p:nvSpPr>
        <p:spPr>
          <a:xfrm>
            <a:off x="6659962" y="4668410"/>
            <a:ext cx="1542536" cy="144457"/>
          </a:xfrm>
          <a:prstGeom prst="roundRect">
            <a:avLst>
              <a:gd name="adj" fmla="val 50000"/>
            </a:avLst>
          </a:prstGeom>
          <a:solidFill>
            <a:srgbClr val="FFC000"/>
          </a:soli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solidFill>
                  <a:srgbClr val="FFFFFF"/>
                </a:solidFill>
              </a:defRPr>
            </a:pPr>
            <a:r>
              <a:rPr lang="zh-CN" altLang="en-US" dirty="0">
                <a:solidFill>
                  <a:schemeClr val="tx1"/>
                </a:solidFill>
                <a:latin typeface="+mn-ea"/>
              </a:rPr>
              <a:t>评审阶段</a:t>
            </a:r>
            <a:endParaRPr dirty="0">
              <a:solidFill>
                <a:schemeClr val="tx1"/>
              </a:solidFill>
              <a:latin typeface="+mn-ea"/>
            </a:endParaRPr>
          </a:p>
        </p:txBody>
      </p:sp>
      <p:sp>
        <p:nvSpPr>
          <p:cNvPr id="19" name="文本框 18">
            <a:extLst>
              <a:ext uri="{FF2B5EF4-FFF2-40B4-BE49-F238E27FC236}">
                <a16:creationId xmlns:a16="http://schemas.microsoft.com/office/drawing/2014/main" id="{052D5552-3860-450D-853F-2E9ABB00CBD6}"/>
              </a:ext>
            </a:extLst>
          </p:cNvPr>
          <p:cNvSpPr txBox="1"/>
          <p:nvPr/>
        </p:nvSpPr>
        <p:spPr>
          <a:xfrm>
            <a:off x="1847023" y="1421161"/>
            <a:ext cx="1823258" cy="461665"/>
          </a:xfrm>
          <a:prstGeom prst="rect">
            <a:avLst/>
          </a:prstGeom>
          <a:noFill/>
          <a:ln>
            <a:solidFill>
              <a:schemeClr val="accent1"/>
            </a:solidFill>
          </a:ln>
        </p:spPr>
        <p:txBody>
          <a:bodyPr wrap="square" rtlCol="0">
            <a:spAutoFit/>
          </a:bodyPr>
          <a:lstStyle/>
          <a:p>
            <a:r>
              <a:rPr lang="en-US" altLang="zh-CN" sz="1200" dirty="0"/>
              <a:t>T:</a:t>
            </a:r>
            <a:r>
              <a:rPr lang="zh-CN" altLang="en-US" sz="1200" dirty="0"/>
              <a:t>代码子模块需求的</a:t>
            </a:r>
            <a:endParaRPr lang="en-US" altLang="zh-CN" sz="1200" dirty="0"/>
          </a:p>
          <a:p>
            <a:r>
              <a:rPr lang="zh-CN" altLang="en-US" sz="1200" dirty="0"/>
              <a:t>测试用例转化</a:t>
            </a:r>
          </a:p>
        </p:txBody>
      </p:sp>
      <p:sp>
        <p:nvSpPr>
          <p:cNvPr id="21" name="文本框 20">
            <a:extLst>
              <a:ext uri="{FF2B5EF4-FFF2-40B4-BE49-F238E27FC236}">
                <a16:creationId xmlns:a16="http://schemas.microsoft.com/office/drawing/2014/main" id="{DAA42315-A1B2-4BB1-9409-9D5D20ED19C6}"/>
              </a:ext>
            </a:extLst>
          </p:cNvPr>
          <p:cNvSpPr txBox="1"/>
          <p:nvPr/>
        </p:nvSpPr>
        <p:spPr>
          <a:xfrm>
            <a:off x="8535013" y="1063767"/>
            <a:ext cx="1713781" cy="830997"/>
          </a:xfrm>
          <a:prstGeom prst="rect">
            <a:avLst/>
          </a:prstGeom>
          <a:noFill/>
          <a:ln>
            <a:solidFill>
              <a:schemeClr val="accent1"/>
            </a:solidFill>
          </a:ln>
        </p:spPr>
        <p:txBody>
          <a:bodyPr wrap="square" rtlCol="0">
            <a:spAutoFit/>
          </a:bodyPr>
          <a:lstStyle/>
          <a:p>
            <a:r>
              <a:rPr lang="en-US" altLang="zh-CN" sz="1200" dirty="0"/>
              <a:t>T:</a:t>
            </a:r>
            <a:r>
              <a:rPr lang="zh-CN" altLang="en-US" sz="1200" dirty="0"/>
              <a:t>半实物</a:t>
            </a:r>
            <a:r>
              <a:rPr lang="en-US" altLang="zh-CN" sz="1200" dirty="0"/>
              <a:t>HIL</a:t>
            </a:r>
            <a:r>
              <a:rPr lang="zh-CN" altLang="en-US" sz="1200" dirty="0"/>
              <a:t>仿真测试</a:t>
            </a:r>
            <a:r>
              <a:rPr lang="zh-CN" altLang="en-US" sz="1200" dirty="0" smtClean="0"/>
              <a:t>平台</a:t>
            </a:r>
            <a:endParaRPr lang="en-US" altLang="zh-CN" sz="1200" dirty="0" smtClean="0"/>
          </a:p>
          <a:p>
            <a:r>
              <a:rPr lang="zh-CN" altLang="en-US" sz="1200" dirty="0" smtClean="0"/>
              <a:t>全实物联调测试数据自动化分析工具。</a:t>
            </a:r>
            <a:endParaRPr lang="zh-CN" altLang="en-US" sz="1200" dirty="0"/>
          </a:p>
        </p:txBody>
      </p:sp>
      <p:sp>
        <p:nvSpPr>
          <p:cNvPr id="22" name="文本框 21">
            <a:extLst>
              <a:ext uri="{FF2B5EF4-FFF2-40B4-BE49-F238E27FC236}">
                <a16:creationId xmlns:a16="http://schemas.microsoft.com/office/drawing/2014/main" id="{BC759DA4-78D6-46B6-8A33-2BAC4D9504E4}"/>
              </a:ext>
            </a:extLst>
          </p:cNvPr>
          <p:cNvSpPr txBox="1"/>
          <p:nvPr/>
        </p:nvSpPr>
        <p:spPr>
          <a:xfrm>
            <a:off x="4164352" y="5297984"/>
            <a:ext cx="1906147" cy="276999"/>
          </a:xfrm>
          <a:prstGeom prst="rect">
            <a:avLst/>
          </a:prstGeom>
          <a:noFill/>
          <a:ln>
            <a:solidFill>
              <a:schemeClr val="accent1"/>
            </a:solidFill>
          </a:ln>
        </p:spPr>
        <p:txBody>
          <a:bodyPr wrap="square" rtlCol="0">
            <a:spAutoFit/>
          </a:bodyPr>
          <a:lstStyle/>
          <a:p>
            <a:r>
              <a:rPr lang="en-US" altLang="zh-CN" sz="1200" dirty="0"/>
              <a:t>D:</a:t>
            </a:r>
            <a:r>
              <a:rPr lang="zh-CN" altLang="en-US" sz="1200" dirty="0"/>
              <a:t>数字化选型、设计增效</a:t>
            </a:r>
          </a:p>
        </p:txBody>
      </p:sp>
      <p:sp>
        <p:nvSpPr>
          <p:cNvPr id="23" name="文本框 22">
            <a:extLst>
              <a:ext uri="{FF2B5EF4-FFF2-40B4-BE49-F238E27FC236}">
                <a16:creationId xmlns:a16="http://schemas.microsoft.com/office/drawing/2014/main" id="{3995DF00-C991-4E20-8078-499A57062FB8}"/>
              </a:ext>
            </a:extLst>
          </p:cNvPr>
          <p:cNvSpPr txBox="1"/>
          <p:nvPr/>
        </p:nvSpPr>
        <p:spPr>
          <a:xfrm>
            <a:off x="6469845" y="5281358"/>
            <a:ext cx="1906147" cy="276999"/>
          </a:xfrm>
          <a:prstGeom prst="rect">
            <a:avLst/>
          </a:prstGeom>
          <a:noFill/>
          <a:ln>
            <a:solidFill>
              <a:schemeClr val="accent1"/>
            </a:solidFill>
          </a:ln>
        </p:spPr>
        <p:txBody>
          <a:bodyPr wrap="square" rtlCol="0">
            <a:spAutoFit/>
          </a:bodyPr>
          <a:lstStyle/>
          <a:p>
            <a:r>
              <a:rPr lang="en-US" altLang="zh-CN" sz="1200" dirty="0"/>
              <a:t>D:</a:t>
            </a:r>
            <a:r>
              <a:rPr lang="zh-CN" altLang="en-US" sz="1200" dirty="0"/>
              <a:t>评审依据提供</a:t>
            </a:r>
          </a:p>
        </p:txBody>
      </p:sp>
      <p:graphicFrame>
        <p:nvGraphicFramePr>
          <p:cNvPr id="24" name="表格 24">
            <a:extLst>
              <a:ext uri="{FF2B5EF4-FFF2-40B4-BE49-F238E27FC236}">
                <a16:creationId xmlns:a16="http://schemas.microsoft.com/office/drawing/2014/main" id="{1B2A5EC7-4E8C-4B76-B890-367EFD886E72}"/>
              </a:ext>
            </a:extLst>
          </p:cNvPr>
          <p:cNvGraphicFramePr>
            <a:graphicFrameLocks noGrp="1"/>
          </p:cNvGraphicFramePr>
          <p:nvPr>
            <p:extLst>
              <p:ext uri="{D42A27DB-BD31-4B8C-83A1-F6EECF244321}">
                <p14:modId xmlns:p14="http://schemas.microsoft.com/office/powerpoint/2010/main" val="3612115210"/>
              </p:ext>
            </p:extLst>
          </p:nvPr>
        </p:nvGraphicFramePr>
        <p:xfrm>
          <a:off x="2936475" y="3270960"/>
          <a:ext cx="4527812" cy="741680"/>
        </p:xfrm>
        <a:graphic>
          <a:graphicData uri="http://schemas.openxmlformats.org/drawingml/2006/table">
            <a:tbl>
              <a:tblPr firstRow="1" bandRow="1">
                <a:tableStyleId>{5940675A-B579-460E-94D1-54222C63F5DA}</a:tableStyleId>
              </a:tblPr>
              <a:tblGrid>
                <a:gridCol w="2710271">
                  <a:extLst>
                    <a:ext uri="{9D8B030D-6E8A-4147-A177-3AD203B41FA5}">
                      <a16:colId xmlns:a16="http://schemas.microsoft.com/office/drawing/2014/main" val="1876894217"/>
                    </a:ext>
                  </a:extLst>
                </a:gridCol>
                <a:gridCol w="1817541">
                  <a:extLst>
                    <a:ext uri="{9D8B030D-6E8A-4147-A177-3AD203B41FA5}">
                      <a16:colId xmlns:a16="http://schemas.microsoft.com/office/drawing/2014/main" val="2348077165"/>
                    </a:ext>
                  </a:extLst>
                </a:gridCol>
              </a:tblGrid>
              <a:tr h="370840">
                <a:tc>
                  <a:txBody>
                    <a:bodyPr/>
                    <a:lstStyle/>
                    <a:p>
                      <a:r>
                        <a:rPr lang="zh-CN" altLang="en-US" dirty="0"/>
                        <a:t>数字化测试平台</a:t>
                      </a:r>
                    </a:p>
                  </a:txBody>
                  <a:tcPr>
                    <a:solidFill>
                      <a:schemeClr val="accent2">
                        <a:lumMod val="20000"/>
                        <a:lumOff val="80000"/>
                      </a:schemeClr>
                    </a:solidFill>
                  </a:tcPr>
                </a:tc>
                <a:tc>
                  <a:txBody>
                    <a:bodyPr/>
                    <a:lstStyle/>
                    <a:p>
                      <a:r>
                        <a:rPr lang="en-US" altLang="zh-CN" dirty="0"/>
                        <a:t>T</a:t>
                      </a:r>
                      <a:endParaRPr lang="zh-CN" altLang="en-US" dirty="0"/>
                    </a:p>
                  </a:txBody>
                  <a:tcPr/>
                </a:tc>
                <a:extLst>
                  <a:ext uri="{0D108BD9-81ED-4DB2-BD59-A6C34878D82A}">
                    <a16:rowId xmlns:a16="http://schemas.microsoft.com/office/drawing/2014/main" val="2274432759"/>
                  </a:ext>
                </a:extLst>
              </a:tr>
              <a:tr h="370840">
                <a:tc>
                  <a:txBody>
                    <a:bodyPr/>
                    <a:lstStyle/>
                    <a:p>
                      <a:r>
                        <a:rPr lang="zh-CN" altLang="en-US" dirty="0"/>
                        <a:t>数字化设计辅助</a:t>
                      </a:r>
                    </a:p>
                  </a:txBody>
                  <a:tcPr>
                    <a:solidFill>
                      <a:schemeClr val="accent2">
                        <a:lumMod val="20000"/>
                        <a:lumOff val="80000"/>
                      </a:schemeClr>
                    </a:solidFill>
                  </a:tcPr>
                </a:tc>
                <a:tc>
                  <a:txBody>
                    <a:bodyPr/>
                    <a:lstStyle/>
                    <a:p>
                      <a:r>
                        <a:rPr lang="en-US" altLang="zh-CN" dirty="0"/>
                        <a:t>D</a:t>
                      </a:r>
                      <a:endParaRPr lang="zh-CN" altLang="en-US" dirty="0"/>
                    </a:p>
                  </a:txBody>
                  <a:tcPr/>
                </a:tc>
                <a:extLst>
                  <a:ext uri="{0D108BD9-81ED-4DB2-BD59-A6C34878D82A}">
                    <a16:rowId xmlns:a16="http://schemas.microsoft.com/office/drawing/2014/main" val="3627758023"/>
                  </a:ext>
                </a:extLst>
              </a:tr>
            </a:tbl>
          </a:graphicData>
        </a:graphic>
      </p:graphicFrame>
      <p:sp>
        <p:nvSpPr>
          <p:cNvPr id="25" name="箭头: 下 24">
            <a:extLst>
              <a:ext uri="{FF2B5EF4-FFF2-40B4-BE49-F238E27FC236}">
                <a16:creationId xmlns:a16="http://schemas.microsoft.com/office/drawing/2014/main" id="{D4E626FA-023A-48C8-94A1-5D0B533730EA}"/>
              </a:ext>
            </a:extLst>
          </p:cNvPr>
          <p:cNvSpPr/>
          <p:nvPr/>
        </p:nvSpPr>
        <p:spPr>
          <a:xfrm>
            <a:off x="2559401" y="1897594"/>
            <a:ext cx="261914" cy="451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箭头: 下 25">
            <a:extLst>
              <a:ext uri="{FF2B5EF4-FFF2-40B4-BE49-F238E27FC236}">
                <a16:creationId xmlns:a16="http://schemas.microsoft.com/office/drawing/2014/main" id="{1AEB695D-FF16-4B5C-A050-D25B9BA064A1}"/>
              </a:ext>
            </a:extLst>
          </p:cNvPr>
          <p:cNvSpPr/>
          <p:nvPr/>
        </p:nvSpPr>
        <p:spPr>
          <a:xfrm>
            <a:off x="7291961" y="1911521"/>
            <a:ext cx="261914" cy="451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15">
            <a:extLst>
              <a:ext uri="{FF2B5EF4-FFF2-40B4-BE49-F238E27FC236}">
                <a16:creationId xmlns:a16="http://schemas.microsoft.com/office/drawing/2014/main" id="{80A1AFF8-00D9-4D77-AA2F-60CF94144F08}"/>
              </a:ext>
            </a:extLst>
          </p:cNvPr>
          <p:cNvSpPr/>
          <p:nvPr/>
        </p:nvSpPr>
        <p:spPr>
          <a:xfrm>
            <a:off x="8202498" y="4660466"/>
            <a:ext cx="2299247" cy="144459"/>
          </a:xfrm>
          <a:prstGeom prst="roundRect">
            <a:avLst>
              <a:gd name="adj" fmla="val 50000"/>
            </a:avLst>
          </a:prstGeom>
          <a:solidFill>
            <a:schemeClr val="accent2">
              <a:lumMod val="20000"/>
              <a:lumOff val="80000"/>
            </a:schemeClr>
          </a:soli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solidFill>
                  <a:srgbClr val="FFFFFF"/>
                </a:solidFill>
              </a:defRPr>
            </a:pPr>
            <a:r>
              <a:rPr lang="zh-CN" altLang="en-US" dirty="0">
                <a:solidFill>
                  <a:schemeClr val="tx1"/>
                </a:solidFill>
                <a:latin typeface="+mn-ea"/>
              </a:rPr>
              <a:t>系统测试阶段</a:t>
            </a:r>
            <a:endParaRPr dirty="0">
              <a:solidFill>
                <a:schemeClr val="tx1"/>
              </a:solidFill>
              <a:latin typeface="+mn-ea"/>
            </a:endParaRPr>
          </a:p>
        </p:txBody>
      </p:sp>
      <p:sp>
        <p:nvSpPr>
          <p:cNvPr id="28" name="箭头: 下 27">
            <a:extLst>
              <a:ext uri="{FF2B5EF4-FFF2-40B4-BE49-F238E27FC236}">
                <a16:creationId xmlns:a16="http://schemas.microsoft.com/office/drawing/2014/main" id="{7D5079B9-3BCC-4935-99FA-BF574247E416}"/>
              </a:ext>
            </a:extLst>
          </p:cNvPr>
          <p:cNvSpPr/>
          <p:nvPr/>
        </p:nvSpPr>
        <p:spPr>
          <a:xfrm>
            <a:off x="9221163" y="1908878"/>
            <a:ext cx="261914" cy="451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下 28">
            <a:extLst>
              <a:ext uri="{FF2B5EF4-FFF2-40B4-BE49-F238E27FC236}">
                <a16:creationId xmlns:a16="http://schemas.microsoft.com/office/drawing/2014/main" id="{7AD8EE7D-C403-431A-88BE-01F8D3A975F1}"/>
              </a:ext>
            </a:extLst>
          </p:cNvPr>
          <p:cNvSpPr/>
          <p:nvPr/>
        </p:nvSpPr>
        <p:spPr>
          <a:xfrm rot="10800000">
            <a:off x="4986469" y="4848158"/>
            <a:ext cx="261914" cy="451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箭头: 下 29">
            <a:extLst>
              <a:ext uri="{FF2B5EF4-FFF2-40B4-BE49-F238E27FC236}">
                <a16:creationId xmlns:a16="http://schemas.microsoft.com/office/drawing/2014/main" id="{C99E77B0-B7B9-4CF7-8F90-F7BA3FE20A01}"/>
              </a:ext>
            </a:extLst>
          </p:cNvPr>
          <p:cNvSpPr/>
          <p:nvPr/>
        </p:nvSpPr>
        <p:spPr>
          <a:xfrm rot="10800000">
            <a:off x="7300273" y="4820809"/>
            <a:ext cx="261914" cy="451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00146D99-4127-4394-B3AB-B74D164CB0BE}"/>
              </a:ext>
            </a:extLst>
          </p:cNvPr>
          <p:cNvSpPr txBox="1"/>
          <p:nvPr/>
        </p:nvSpPr>
        <p:spPr>
          <a:xfrm>
            <a:off x="6469845" y="1426224"/>
            <a:ext cx="1823258" cy="461665"/>
          </a:xfrm>
          <a:prstGeom prst="rect">
            <a:avLst/>
          </a:prstGeom>
          <a:noFill/>
          <a:ln>
            <a:solidFill>
              <a:schemeClr val="accent1"/>
            </a:solidFill>
          </a:ln>
        </p:spPr>
        <p:txBody>
          <a:bodyPr wrap="square" rtlCol="0">
            <a:spAutoFit/>
          </a:bodyPr>
          <a:lstStyle/>
          <a:p>
            <a:r>
              <a:rPr lang="en-US" altLang="zh-CN" sz="1200" dirty="0"/>
              <a:t>T:</a:t>
            </a:r>
            <a:r>
              <a:rPr lang="zh-CN" altLang="en-US" sz="1200" dirty="0"/>
              <a:t>软件子模块提交前的强制测试用例运行功能</a:t>
            </a:r>
          </a:p>
        </p:txBody>
      </p:sp>
      <p:sp>
        <p:nvSpPr>
          <p:cNvPr id="32" name="文本框 31">
            <a:extLst>
              <a:ext uri="{FF2B5EF4-FFF2-40B4-BE49-F238E27FC236}">
                <a16:creationId xmlns:a16="http://schemas.microsoft.com/office/drawing/2014/main" id="{1C77957F-B54B-4402-841F-93C31BBC641C}"/>
              </a:ext>
            </a:extLst>
          </p:cNvPr>
          <p:cNvSpPr txBox="1"/>
          <p:nvPr/>
        </p:nvSpPr>
        <p:spPr>
          <a:xfrm>
            <a:off x="1939414" y="5281358"/>
            <a:ext cx="1906147" cy="276999"/>
          </a:xfrm>
          <a:prstGeom prst="rect">
            <a:avLst/>
          </a:prstGeom>
          <a:noFill/>
          <a:ln>
            <a:solidFill>
              <a:schemeClr val="accent1"/>
            </a:solidFill>
          </a:ln>
        </p:spPr>
        <p:txBody>
          <a:bodyPr wrap="square" rtlCol="0">
            <a:spAutoFit/>
          </a:bodyPr>
          <a:lstStyle/>
          <a:p>
            <a:r>
              <a:rPr lang="en-US" altLang="zh-CN" sz="1200" dirty="0"/>
              <a:t>D:</a:t>
            </a:r>
            <a:r>
              <a:rPr lang="zh-CN" altLang="en-US" sz="1200" dirty="0"/>
              <a:t>数字化选型输入转化</a:t>
            </a:r>
          </a:p>
        </p:txBody>
      </p:sp>
      <p:sp>
        <p:nvSpPr>
          <p:cNvPr id="33" name="箭头: 下 32">
            <a:extLst>
              <a:ext uri="{FF2B5EF4-FFF2-40B4-BE49-F238E27FC236}">
                <a16:creationId xmlns:a16="http://schemas.microsoft.com/office/drawing/2014/main" id="{994F3077-7B32-4C9A-8BC3-55DBDDCB56EF}"/>
              </a:ext>
            </a:extLst>
          </p:cNvPr>
          <p:cNvSpPr/>
          <p:nvPr/>
        </p:nvSpPr>
        <p:spPr>
          <a:xfrm rot="10800000">
            <a:off x="2690358" y="4843168"/>
            <a:ext cx="261914" cy="451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442384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2772" y="584718"/>
            <a:ext cx="8919493"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需求分析</a:t>
            </a:r>
            <a:endParaRPr lang="en-US" altLang="zh-CN" sz="3200" dirty="0">
              <a:solidFill>
                <a:srgbClr val="0093CA"/>
              </a:solidFill>
              <a:latin typeface="微软雅黑" panose="020B0503020204020204" pitchFamily="34" charset="-122"/>
              <a:ea typeface="微软雅黑" panose="020B0503020204020204" pitchFamily="34" charset="-122"/>
            </a:endParaRPr>
          </a:p>
        </p:txBody>
      </p:sp>
      <p:graphicFrame>
        <p:nvGraphicFramePr>
          <p:cNvPr id="12" name="表格 11"/>
          <p:cNvGraphicFramePr>
            <a:graphicFrameLocks noGrp="1"/>
          </p:cNvGraphicFramePr>
          <p:nvPr>
            <p:extLst>
              <p:ext uri="{D42A27DB-BD31-4B8C-83A1-F6EECF244321}">
                <p14:modId xmlns:p14="http://schemas.microsoft.com/office/powerpoint/2010/main" val="2248668705"/>
              </p:ext>
            </p:extLst>
          </p:nvPr>
        </p:nvGraphicFramePr>
        <p:xfrm>
          <a:off x="723872" y="1609999"/>
          <a:ext cx="10744255" cy="4229466"/>
        </p:xfrm>
        <a:graphic>
          <a:graphicData uri="http://schemas.openxmlformats.org/drawingml/2006/table">
            <a:tbl>
              <a:tblPr/>
              <a:tblGrid>
                <a:gridCol w="875604">
                  <a:extLst>
                    <a:ext uri="{9D8B030D-6E8A-4147-A177-3AD203B41FA5}">
                      <a16:colId xmlns:a16="http://schemas.microsoft.com/office/drawing/2014/main" val="20001"/>
                    </a:ext>
                  </a:extLst>
                </a:gridCol>
                <a:gridCol w="4281873">
                  <a:extLst>
                    <a:ext uri="{9D8B030D-6E8A-4147-A177-3AD203B41FA5}">
                      <a16:colId xmlns:a16="http://schemas.microsoft.com/office/drawing/2014/main" val="20002"/>
                    </a:ext>
                  </a:extLst>
                </a:gridCol>
                <a:gridCol w="1834841">
                  <a:extLst>
                    <a:ext uri="{9D8B030D-6E8A-4147-A177-3AD203B41FA5}">
                      <a16:colId xmlns:a16="http://schemas.microsoft.com/office/drawing/2014/main" val="20004"/>
                    </a:ext>
                  </a:extLst>
                </a:gridCol>
                <a:gridCol w="3751937">
                  <a:extLst>
                    <a:ext uri="{9D8B030D-6E8A-4147-A177-3AD203B41FA5}">
                      <a16:colId xmlns:a16="http://schemas.microsoft.com/office/drawing/2014/main" val="20003"/>
                    </a:ext>
                  </a:extLst>
                </a:gridCol>
              </a:tblGrid>
              <a:tr h="472801">
                <a:tc>
                  <a:txBody>
                    <a:bodyPr/>
                    <a:lstStyle/>
                    <a:p>
                      <a:pPr algn="ctr" fontAlgn="ct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编号</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客户需求</a:t>
                      </a:r>
                      <a:r>
                        <a:rPr lang="en-US" altLang="zh-CN"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&amp;</a:t>
                      </a: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痛点</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需求提出人</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项目开发需求</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40000">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案例：</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1</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电缆、电缆附件、传感器等元器件选型缺少数据库或者模型，需手动翻样本，重复计算。</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电缆</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选型需要考虑电流最大情况：有功满发、伴随无功需求、电网</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90%</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低电压这几类工况同时发生的情形，计算复杂且耗时。</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变流器、电机</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工程师　</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数字化</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选型与参数推荐：</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收集所有产品的相关元器件信息，定义不同受众的需求字段，定义查询和选型原则，定义界面；</a:t>
                      </a:r>
                    </a:p>
                    <a:p>
                      <a:pPr algn="l"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通过</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电机物理模型参数，电网物理模型参数等条件的输入，通过数字化边界条件工具的计算，输出各类工况下的变流器网侧电流。再电流值结合以往经验（冗余、持续时间等）通过数字化选型工具生成推荐的电缆型号或参数。</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40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案例：</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2</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鼠笼发电机的转差率提高会造成电机效率的降低，损耗的增加。在散热条件已知的情况下计算电机某功率点的最大转差率可以借助有限元仿真，但效率低下。</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变流器、电机</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工程师　</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数字化设计优化与安全运行</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边界计算：</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通过鼠笼电机的物理模型等参数的输入，自动计算各个转速</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功率点的电机损耗与转差率极限。</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7047946"/>
                  </a:ext>
                </a:extLst>
              </a:tr>
              <a:tr h="1175591">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案例：</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3</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自研变流器针对某工况开发了某个控制算法，却无法验证该算法在实际工作中的表现。只能通过纯数字仿真进行虚拟验证，可信度较低。</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自研变流器</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工程师</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数字化测试平台：</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HIL</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u="none" strike="noStrike" kern="1200" dirty="0" err="1">
                          <a:solidFill>
                            <a:schemeClr val="tx1"/>
                          </a:solidFill>
                          <a:effectLst/>
                          <a:latin typeface="微软雅黑" panose="020B0503020204020204" pitchFamily="34" charset="-122"/>
                          <a:ea typeface="微软雅黑" panose="020B0503020204020204" pitchFamily="34" charset="-122"/>
                          <a:cs typeface="+mn-cs"/>
                        </a:rPr>
                        <a:t>Hardward</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In the Loop</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）仿真平台搭建，通过搭建各类工况的数学模型（</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Plant</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），配合真实变流器控制器（</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Controller</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），触发控制器算法代码运行并查看控制性能结果。</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40000">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案例</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4</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发电机与变流器在联调中产生大量数据（数据内容位于联调测试平台、示波器、功率分析仪中）。数据类型多且复杂，分析困难，整理报告慢。</a:t>
                      </a: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发电机、变流器工程师</a:t>
                      </a: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数字化测试：</a:t>
                      </a:r>
                      <a:endPar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发电机</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变流器联调</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工具初步实现。</a:t>
                      </a: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715611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2772" y="584718"/>
            <a:ext cx="8919493"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需求分析</a:t>
            </a:r>
            <a:endParaRPr lang="en-US" altLang="zh-CN" sz="3200" dirty="0">
              <a:solidFill>
                <a:srgbClr val="0093CA"/>
              </a:solidFill>
              <a:latin typeface="微软雅黑" panose="020B0503020204020204" pitchFamily="34" charset="-122"/>
              <a:ea typeface="微软雅黑" panose="020B0503020204020204" pitchFamily="34" charset="-122"/>
            </a:endParaRPr>
          </a:p>
        </p:txBody>
      </p:sp>
      <p:graphicFrame>
        <p:nvGraphicFramePr>
          <p:cNvPr id="12" name="表格 11"/>
          <p:cNvGraphicFramePr>
            <a:graphicFrameLocks noGrp="1"/>
          </p:cNvGraphicFramePr>
          <p:nvPr>
            <p:extLst>
              <p:ext uri="{D42A27DB-BD31-4B8C-83A1-F6EECF244321}">
                <p14:modId xmlns:p14="http://schemas.microsoft.com/office/powerpoint/2010/main" val="2699046151"/>
              </p:ext>
            </p:extLst>
          </p:nvPr>
        </p:nvGraphicFramePr>
        <p:xfrm>
          <a:off x="723872" y="1609999"/>
          <a:ext cx="10744255" cy="3772532"/>
        </p:xfrm>
        <a:graphic>
          <a:graphicData uri="http://schemas.openxmlformats.org/drawingml/2006/table">
            <a:tbl>
              <a:tblPr/>
              <a:tblGrid>
                <a:gridCol w="875604">
                  <a:extLst>
                    <a:ext uri="{9D8B030D-6E8A-4147-A177-3AD203B41FA5}">
                      <a16:colId xmlns:a16="http://schemas.microsoft.com/office/drawing/2014/main" val="20001"/>
                    </a:ext>
                  </a:extLst>
                </a:gridCol>
                <a:gridCol w="4281873">
                  <a:extLst>
                    <a:ext uri="{9D8B030D-6E8A-4147-A177-3AD203B41FA5}">
                      <a16:colId xmlns:a16="http://schemas.microsoft.com/office/drawing/2014/main" val="20002"/>
                    </a:ext>
                  </a:extLst>
                </a:gridCol>
                <a:gridCol w="1834841">
                  <a:extLst>
                    <a:ext uri="{9D8B030D-6E8A-4147-A177-3AD203B41FA5}">
                      <a16:colId xmlns:a16="http://schemas.microsoft.com/office/drawing/2014/main" val="20004"/>
                    </a:ext>
                  </a:extLst>
                </a:gridCol>
                <a:gridCol w="3751937">
                  <a:extLst>
                    <a:ext uri="{9D8B030D-6E8A-4147-A177-3AD203B41FA5}">
                      <a16:colId xmlns:a16="http://schemas.microsoft.com/office/drawing/2014/main" val="20003"/>
                    </a:ext>
                  </a:extLst>
                </a:gridCol>
              </a:tblGrid>
              <a:tr h="477218">
                <a:tc>
                  <a:txBody>
                    <a:bodyPr/>
                    <a:lstStyle/>
                    <a:p>
                      <a:pPr algn="ctr" fontAlgn="ct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编号</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客户需求</a:t>
                      </a:r>
                      <a:r>
                        <a:rPr lang="en-US" altLang="zh-CN"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&amp;</a:t>
                      </a: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痛点</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需求提出人</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项目开发需求</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40000">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案例</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5</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　电气一次二次的相关设备接口信息分布在各个技术协议或者产品说明文件中，需要查询相关文件</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主控电气工程师，</a:t>
                      </a:r>
                      <a:endPar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系统工程师</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电气接口图纸模块化：</a:t>
                      </a:r>
                      <a:endPar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在</a:t>
                      </a:r>
                      <a:r>
                        <a:rPr lang="en-US" altLang="zh-CN" sz="1200" b="0" i="0" u="none" strike="noStrike" kern="1200" dirty="0" err="1" smtClean="0">
                          <a:solidFill>
                            <a:schemeClr val="tx1"/>
                          </a:solidFill>
                          <a:effectLst/>
                          <a:latin typeface="微软雅黑" panose="020B0503020204020204" pitchFamily="34" charset="-122"/>
                          <a:ea typeface="微软雅黑" panose="020B0503020204020204" pitchFamily="34" charset="-122"/>
                          <a:cs typeface="+mn-cs"/>
                        </a:rPr>
                        <a:t>Eplan</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标准项目模板上进行各设备接口原理图，外形图的整合，以后所有信息在一份完整的原理图中</a:t>
                      </a:r>
                    </a:p>
                    <a:p>
                      <a:pPr algn="l" fontAlgn="ct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40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案例</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6</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    文档分散，没有统一管理，版本管理、权限管理缺失</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变流器、电气工程师</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文档物料协同管理平台：</a:t>
                      </a:r>
                      <a:endPar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通过物理模型等参数的输入，自动计算各个转速</a:t>
                      </a:r>
                      <a:r>
                        <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功率点的电机损耗与转差率极限鼠笼电机的。将文档在统一的平台上存储管理</a:t>
                      </a:r>
                    </a:p>
                    <a:p>
                      <a:pPr marL="0" marR="0" indent="0" algn="l" defTabSz="914400" rtl="0" eaLnBrk="1" fontAlgn="ctr" latinLnBrk="0" hangingPunct="1">
                        <a:lnSpc>
                          <a:spcPct val="100000"/>
                        </a:lnSpc>
                        <a:spcBef>
                          <a:spcPts val="0"/>
                        </a:spcBef>
                        <a:spcAft>
                          <a:spcPts val="0"/>
                        </a:spcAft>
                        <a:buClrTx/>
                        <a:buSzTx/>
                        <a:buFontTx/>
                        <a:buNone/>
                        <a:tabLst/>
                        <a:defRPr/>
                      </a:pP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7047946"/>
                  </a:ext>
                </a:extLst>
              </a:tr>
              <a:tr h="540000">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案例</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7</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直驱发电机方案初始设计时，变量繁多，建模计算和方案筛选复杂</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且耗时。</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发电机</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工程师　</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数字化选型与参数推荐：</a:t>
                      </a:r>
                      <a:endPar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搭建直驱平台的概念方案快速筛选程序平台</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5546686"/>
                  </a:ext>
                </a:extLst>
              </a:tr>
              <a:tr h="540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案例</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8</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端环电缆选型无明确标准，无法进行平台化升容评估</a:t>
                      </a: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发电机</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工程师　</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数字化选型与参数推荐：</a:t>
                      </a:r>
                      <a:endPar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针对不同机型，自动进行电缆、端环尺寸设计选型</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7340325"/>
                  </a:ext>
                </a:extLst>
              </a:tr>
              <a:tr h="540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案例：</a:t>
                      </a:r>
                      <a:r>
                        <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9</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发电机参数随工况发生变化，变流器需要人工多点调试确定参数</a:t>
                      </a: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变流器、发电机工程师</a:t>
                      </a: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数字化设计优化与安全运行边界计算：</a:t>
                      </a:r>
                      <a:endPar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拟合发电机电气参数的变化规律，传递给变流器进行控制参数动态调节</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3411490"/>
                  </a:ext>
                </a:extLst>
              </a:tr>
            </a:tbl>
          </a:graphicData>
        </a:graphic>
      </p:graphicFrame>
    </p:spTree>
    <p:extLst>
      <p:ext uri="{BB962C8B-B14F-4D97-AF65-F5344CB8AC3E}">
        <p14:creationId xmlns:p14="http://schemas.microsoft.com/office/powerpoint/2010/main" val="34152320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9316482" cy="830997"/>
          </a:xfrm>
          <a:prstGeom prst="rect">
            <a:avLst/>
          </a:prstGeom>
          <a:noFill/>
        </p:spPr>
        <p:txBody>
          <a:bodyPr wrap="square" rtlCol="0">
            <a:spAutoFit/>
          </a:bodyPr>
          <a:lstStyle/>
          <a:p>
            <a:r>
              <a:rPr lang="zh-CN" altLang="en-US" sz="2400" dirty="0">
                <a:solidFill>
                  <a:srgbClr val="0093CA"/>
                </a:solidFill>
                <a:latin typeface="微软雅黑" panose="020B0503020204020204" pitchFamily="34" charset="-122"/>
                <a:ea typeface="微软雅黑" panose="020B0503020204020204" pitchFamily="34" charset="-122"/>
              </a:rPr>
              <a:t>项目方案</a:t>
            </a:r>
            <a:r>
              <a:rPr lang="en-US" altLang="zh-CN" sz="2400" dirty="0">
                <a:solidFill>
                  <a:srgbClr val="0093CA"/>
                </a:solidFill>
                <a:latin typeface="微软雅黑" panose="020B0503020204020204" pitchFamily="34" charset="-122"/>
                <a:ea typeface="微软雅黑" panose="020B0503020204020204" pitchFamily="34" charset="-122"/>
              </a:rPr>
              <a:t>-</a:t>
            </a:r>
            <a:r>
              <a:rPr lang="zh-CN" altLang="en-US" sz="2400" dirty="0">
                <a:solidFill>
                  <a:srgbClr val="0093CA"/>
                </a:solidFill>
                <a:latin typeface="微软雅黑" panose="020B0503020204020204" pitchFamily="34" charset="-122"/>
                <a:ea typeface="微软雅黑" panose="020B0503020204020204" pitchFamily="34" charset="-122"/>
              </a:rPr>
              <a:t>数字化辅助设计</a:t>
            </a:r>
          </a:p>
          <a:p>
            <a:r>
              <a:rPr lang="zh-CN" altLang="en-US" sz="2400" dirty="0">
                <a:solidFill>
                  <a:srgbClr val="0093CA"/>
                </a:solidFill>
                <a:latin typeface="微软雅黑" panose="020B0503020204020204" pitchFamily="34" charset="-122"/>
                <a:ea typeface="微软雅黑" panose="020B0503020204020204" pitchFamily="34" charset="-122"/>
              </a:rPr>
              <a:t> </a:t>
            </a:r>
            <a:endParaRPr lang="en-US" altLang="zh-CN" sz="2400" dirty="0">
              <a:solidFill>
                <a:srgbClr val="0093CA"/>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60A3DC1C-E227-4F28-9F60-77422AE63E5C}"/>
              </a:ext>
            </a:extLst>
          </p:cNvPr>
          <p:cNvSpPr/>
          <p:nvPr/>
        </p:nvSpPr>
        <p:spPr>
          <a:xfrm>
            <a:off x="619451" y="1550245"/>
            <a:ext cx="11501416" cy="5632311"/>
          </a:xfrm>
          <a:prstGeom prst="rect">
            <a:avLst/>
          </a:prstGeom>
        </p:spPr>
        <p:txBody>
          <a:bodyPr wrap="square">
            <a:spAutoFit/>
          </a:bodyPr>
          <a:lstStyle/>
          <a:p>
            <a:pPr algn="ct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选型与参数推荐部分</a:t>
            </a:r>
            <a:endParaRPr lang="en-US" altLang="zh-CN" sz="20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技术路线：</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传统选型行为数字化提炼 </a:t>
            </a:r>
            <a:r>
              <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 Excel</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程序自主开发 </a:t>
            </a:r>
            <a:r>
              <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 python</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程序自主开发</a:t>
            </a:r>
            <a:r>
              <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外包专业软件</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技术</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方案</a:t>
            </a: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建立选型</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数据库：收集数据，用</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Excel</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或者</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Access</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搭建一级数据库，从设计者、使用者各受众层面定义好数据的字段，规定好关键字段和主索引。</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从</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选型痛点子部件入手，整合选型需求输入，将传统工程师选型行为标准化、数字化后，通过软件编写的方式实现数字化选型工具。</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技术路线选择原因：</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早期外包</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问题：开发早期涉及到各类物理模型公式，产品参数等，外包沟通量巨大</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。产品</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使用</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后反馈维护升级迭代</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速度慢</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。后期根据使用情况，考虑配合公司</a:t>
            </a:r>
            <a:r>
              <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PLM</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接口提出外包需求。</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endParaRPr lang="en-US" altLang="zh-CN" sz="20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72916521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12757</TotalTime>
  <Words>4247</Words>
  <Application>Microsoft Office PowerPoint</Application>
  <PresentationFormat>宽屏</PresentationFormat>
  <Paragraphs>882</Paragraphs>
  <Slides>32</Slides>
  <Notes>27</Notes>
  <HiddenSlides>3</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32</vt:i4>
      </vt:variant>
    </vt:vector>
  </HeadingPairs>
  <TitlesOfParts>
    <vt:vector size="46" baseType="lpstr">
      <vt:lpstr>Heiti SC Light</vt:lpstr>
      <vt:lpstr>Kai</vt:lpstr>
      <vt:lpstr>DengXian</vt:lpstr>
      <vt:lpstr>DengXian</vt:lpstr>
      <vt:lpstr>DengXian Light</vt:lpstr>
      <vt:lpstr>楷体</vt:lpstr>
      <vt:lpstr>宋体</vt:lpstr>
      <vt:lpstr>微软雅黑</vt:lpstr>
      <vt:lpstr>微软雅黑</vt:lpstr>
      <vt:lpstr>Arial</vt:lpstr>
      <vt:lpstr>Calibri</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bt515</dc:creator>
  <cp:lastModifiedBy>吴延俊</cp:lastModifiedBy>
  <cp:revision>952</cp:revision>
  <dcterms:created xsi:type="dcterms:W3CDTF">2017-11-21T07:29:44Z</dcterms:created>
  <dcterms:modified xsi:type="dcterms:W3CDTF">2021-04-20T00:48:42Z</dcterms:modified>
</cp:coreProperties>
</file>